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7" r:id="rId2"/>
  </p:sldMasterIdLst>
  <p:notesMasterIdLst>
    <p:notesMasterId r:id="rId40"/>
  </p:notesMasterIdLst>
  <p:handoutMasterIdLst>
    <p:handoutMasterId r:id="rId41"/>
  </p:handoutMasterIdLst>
  <p:sldIdLst>
    <p:sldId id="527" r:id="rId3"/>
    <p:sldId id="464" r:id="rId4"/>
    <p:sldId id="530" r:id="rId5"/>
    <p:sldId id="531" r:id="rId6"/>
    <p:sldId id="257" r:id="rId7"/>
    <p:sldId id="416" r:id="rId8"/>
    <p:sldId id="465" r:id="rId9"/>
    <p:sldId id="476" r:id="rId10"/>
    <p:sldId id="477" r:id="rId11"/>
    <p:sldId id="489" r:id="rId12"/>
    <p:sldId id="417" r:id="rId13"/>
    <p:sldId id="490" r:id="rId14"/>
    <p:sldId id="422" r:id="rId15"/>
    <p:sldId id="425" r:id="rId16"/>
    <p:sldId id="497" r:id="rId17"/>
    <p:sldId id="498" r:id="rId18"/>
    <p:sldId id="432" r:id="rId19"/>
    <p:sldId id="433" r:id="rId20"/>
    <p:sldId id="499" r:id="rId21"/>
    <p:sldId id="500" r:id="rId22"/>
    <p:sldId id="434" r:id="rId23"/>
    <p:sldId id="528" r:id="rId24"/>
    <p:sldId id="529" r:id="rId25"/>
    <p:sldId id="453" r:id="rId26"/>
    <p:sldId id="469" r:id="rId27"/>
    <p:sldId id="470" r:id="rId28"/>
    <p:sldId id="471" r:id="rId29"/>
    <p:sldId id="457" r:id="rId30"/>
    <p:sldId id="532" r:id="rId31"/>
    <p:sldId id="533" r:id="rId32"/>
    <p:sldId id="534" r:id="rId33"/>
    <p:sldId id="535" r:id="rId34"/>
    <p:sldId id="536" r:id="rId35"/>
    <p:sldId id="537" r:id="rId36"/>
    <p:sldId id="459" r:id="rId37"/>
    <p:sldId id="313" r:id="rId38"/>
    <p:sldId id="263" r:id="rId39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239">
          <p15:clr>
            <a:srgbClr val="A4A3A4"/>
          </p15:clr>
        </p15:guide>
        <p15:guide id="4" orient="horz" pos="3914">
          <p15:clr>
            <a:srgbClr val="A4A3A4"/>
          </p15:clr>
        </p15:guide>
        <p15:guide id="5" orient="horz" pos="1078">
          <p15:clr>
            <a:srgbClr val="A4A3A4"/>
          </p15:clr>
        </p15:guide>
        <p15:guide id="6" orient="horz" pos="693">
          <p15:clr>
            <a:srgbClr val="A4A3A4"/>
          </p15:clr>
        </p15:guide>
        <p15:guide id="7" pos="5556">
          <p15:clr>
            <a:srgbClr val="A4A3A4"/>
          </p15:clr>
        </p15:guide>
        <p15:guide id="8" pos="249">
          <p15:clr>
            <a:srgbClr val="A4A3A4"/>
          </p15:clr>
        </p15:guide>
        <p15:guide id="9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2424"/>
    <a:srgbClr val="C9122B"/>
    <a:srgbClr val="8A857E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8139" autoAdjust="0"/>
  </p:normalViewPr>
  <p:slideViewPr>
    <p:cSldViewPr>
      <p:cViewPr varScale="1">
        <p:scale>
          <a:sx n="100" d="100"/>
          <a:sy n="100" d="100"/>
        </p:scale>
        <p:origin x="558" y="72"/>
      </p:cViewPr>
      <p:guideLst>
        <p:guide orient="horz" pos="194"/>
        <p:guide orient="horz" pos="2160"/>
        <p:guide orient="horz" pos="239"/>
        <p:guide orient="horz" pos="3914"/>
        <p:guide orient="horz" pos="1078"/>
        <p:guide orient="horz" pos="693"/>
        <p:guide pos="5556"/>
        <p:guide pos="24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42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6890E1-32F7-4BB9-BD7D-BAEC8E384EE8}" type="datetime1">
              <a:rPr lang="en-US" altLang="en-US"/>
              <a:pPr/>
              <a:t>3/9/2018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80652-3E7B-4F31-9135-E9386C8A8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44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EFDF52-FA57-44AE-B620-D0CF8AD5C1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92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209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3645024"/>
            <a:ext cx="8424862" cy="825388"/>
          </a:xfr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1495" y="4470412"/>
            <a:ext cx="8424862" cy="556728"/>
          </a:xfrm>
        </p:spPr>
        <p:txBody>
          <a:bodyPr/>
          <a:lstStyle>
            <a:lvl1pPr marL="0" indent="0">
              <a:buClr>
                <a:srgbClr val="C9122B"/>
              </a:buClr>
              <a:buFont typeface="Lucida Grande"/>
              <a:buNone/>
              <a:defRPr sz="2800">
                <a:solidFill>
                  <a:schemeClr val="bg1"/>
                </a:solidFill>
              </a:defRPr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898525" indent="-184150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0180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112182"/>
      </p:ext>
    </p:extLst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908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935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441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94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406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479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386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28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71684" y="476672"/>
            <a:ext cx="7199299" cy="974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Heading here (Section divider slide)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685" y="1412776"/>
            <a:ext cx="7200800" cy="4464495"/>
          </a:xfrm>
        </p:spPr>
        <p:txBody>
          <a:bodyPr/>
          <a:lstStyle>
            <a:lvl1pPr marL="179388" indent="-179388">
              <a:buClr>
                <a:srgbClr val="C9122B"/>
              </a:buClr>
              <a:buFont typeface="Lucida Grande"/>
              <a:buChar char="■"/>
              <a:defRPr/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900000" indent="-183600">
              <a:buClr>
                <a:srgbClr val="C9122B"/>
              </a:buClr>
              <a:buSzPct val="110000"/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Content or subheading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5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6" y="1340768"/>
            <a:ext cx="8423206" cy="8640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276872"/>
            <a:ext cx="8424862" cy="3960441"/>
          </a:xfrm>
        </p:spPr>
        <p:txBody>
          <a:bodyPr/>
          <a:lstStyle>
            <a:lvl1pPr marL="179388" indent="-179388">
              <a:buClr>
                <a:srgbClr val="C9122B"/>
              </a:buClr>
              <a:buFont typeface="Lucida Grande"/>
              <a:buChar char="■"/>
              <a:defRPr/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900000" indent="-183600">
              <a:buClr>
                <a:srgbClr val="C9122B"/>
              </a:buClr>
              <a:buSzPct val="110000"/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95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2276871"/>
            <a:ext cx="4032696" cy="3936603"/>
          </a:xfrm>
        </p:spPr>
        <p:txBody>
          <a:bodyPr/>
          <a:lstStyle>
            <a:lvl1pPr marL="179388" indent="-179388">
              <a:buClr>
                <a:srgbClr val="C9122B"/>
              </a:buClr>
              <a:buFont typeface="Lucida Grande"/>
              <a:buChar char="■"/>
              <a:defRPr sz="2400"/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 sz="2200"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 sz="2000"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898525" indent="-184150">
              <a:buClr>
                <a:srgbClr val="C9122B"/>
              </a:buClr>
              <a:buFont typeface="Lucida Grande"/>
              <a:buChar char="■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276871"/>
            <a:ext cx="4104134" cy="3936603"/>
          </a:xfrm>
        </p:spPr>
        <p:txBody>
          <a:bodyPr/>
          <a:lstStyle>
            <a:lvl1pPr marL="179388" indent="-179388">
              <a:buClr>
                <a:srgbClr val="C9122B"/>
              </a:buClr>
              <a:buFont typeface="Lucida Grande"/>
              <a:buChar char="■"/>
              <a:defRPr sz="2400"/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 sz="2200"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 sz="2000"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898525" indent="-184150">
              <a:buClr>
                <a:srgbClr val="C9122B"/>
              </a:buClr>
              <a:buFont typeface="Lucida Grande"/>
              <a:buChar char="■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340768"/>
            <a:ext cx="8424862" cy="8640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94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276872"/>
            <a:ext cx="4419600" cy="393660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buSzPct val="131000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5004048" y="2276872"/>
            <a:ext cx="3816102" cy="23042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340768"/>
            <a:ext cx="8424862" cy="8640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63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800600"/>
            <a:ext cx="5624512" cy="566738"/>
          </a:xfrm>
        </p:spPr>
        <p:txBody>
          <a:bodyPr anchor="b"/>
          <a:lstStyle>
            <a:lvl1pPr algn="l">
              <a:defRPr sz="2000" b="1">
                <a:solidFill>
                  <a:srgbClr val="8A85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288" y="1340769"/>
            <a:ext cx="5624512" cy="33868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288" y="5432450"/>
            <a:ext cx="562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66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324203"/>
            <a:ext cx="8424862" cy="4985117"/>
          </a:xfrm>
        </p:spPr>
        <p:txBody>
          <a:bodyPr/>
          <a:lstStyle>
            <a:lvl1pPr marL="179388" indent="-179388">
              <a:buClr>
                <a:srgbClr val="C9122B"/>
              </a:buClr>
              <a:buFont typeface="Lucida Grande"/>
              <a:buChar char="■"/>
              <a:defRPr/>
            </a:lvl1pPr>
            <a:lvl2pPr marL="347663" indent="-166688">
              <a:buClr>
                <a:srgbClr val="C9122B"/>
              </a:buClr>
              <a:buFont typeface="Lucida Grande"/>
              <a:buChar char="■"/>
              <a:defRPr/>
            </a:lvl2pPr>
            <a:lvl3pPr marL="538163" indent="-188913">
              <a:buClr>
                <a:srgbClr val="C9122B"/>
              </a:buClr>
              <a:buFont typeface="Lucida Grande"/>
              <a:buChar char="■"/>
              <a:defRPr/>
            </a:lvl3pPr>
            <a:lvl4pPr marL="712788" indent="-173038">
              <a:buClr>
                <a:srgbClr val="C9122B"/>
              </a:buClr>
              <a:buFont typeface="Lucida Grande"/>
              <a:buChar char="■"/>
              <a:defRPr sz="1800"/>
            </a:lvl4pPr>
            <a:lvl5pPr marL="898525" indent="-184150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693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47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3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991179"/>
            <a:ext cx="80692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602367"/>
            <a:ext cx="8070850" cy="363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59" r:id="rId3"/>
    <p:sldLayoutId id="2147483660" r:id="rId4"/>
    <p:sldLayoutId id="2147483661" r:id="rId5"/>
    <p:sldLayoutId id="2147483665" r:id="rId6"/>
    <p:sldLayoutId id="2147483677" r:id="rId7"/>
    <p:sldLayoutId id="214748367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9pPr>
    </p:titleStyle>
    <p:bodyStyle>
      <a:lvl1pPr marL="179388" indent="-179388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90000"/>
        <a:buFont typeface="Lucida Grande"/>
        <a:buChar char="■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347663" indent="-166688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2200">
          <a:solidFill>
            <a:schemeClr val="tx1"/>
          </a:solidFill>
          <a:latin typeface="+mn-lt"/>
          <a:ea typeface="ＭＳ Ｐゴシック" pitchFamily="-110" charset="-128"/>
        </a:defRPr>
      </a:lvl2pPr>
      <a:lvl3pPr marL="538163" indent="-188913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08000"/>
        <a:buFont typeface="Lucida Grande"/>
        <a:buChar char="■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712788" indent="-173038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15000"/>
        <a:buFont typeface="Lucida Grande"/>
        <a:buChar char="■"/>
        <a:defRPr sz="1800">
          <a:solidFill>
            <a:schemeClr val="tx1"/>
          </a:solidFill>
          <a:latin typeface="+mn-lt"/>
          <a:ea typeface="ＭＳ Ｐゴシック" pitchFamily="-110" charset="-128"/>
        </a:defRPr>
      </a:lvl4pPr>
      <a:lvl5pPr marL="898525" indent="-184150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30000"/>
        <a:buFont typeface="Lucida Grande"/>
        <a:buChar char="■"/>
        <a:defRPr sz="1600">
          <a:solidFill>
            <a:schemeClr val="tx1"/>
          </a:solidFill>
          <a:latin typeface="+mn-lt"/>
          <a:ea typeface="ＭＳ Ｐゴシック" pitchFamily="-110" charset="-128"/>
        </a:defRPr>
      </a:lvl5pPr>
      <a:lvl6pPr marL="1355725" indent="-184150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6pPr>
      <a:lvl7pPr marL="1812925" indent="-184150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7pPr>
      <a:lvl8pPr marL="2270125" indent="-184150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8pPr>
      <a:lvl9pPr marL="2727325" indent="-184150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08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Text to go here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/>
              <a:t>More text here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/>
              <a:t>More text here</a:t>
            </a:r>
            <a:endParaRPr lang="en-US" dirty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/>
              <a:t>More text here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/>
              <a:t>More text here</a:t>
            </a:r>
            <a:endParaRPr lang="en-US" dirty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GB" dirty="0"/>
              <a:t>More text here</a:t>
            </a:r>
            <a:endParaRPr lang="en-US" dirty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" y="144463"/>
            <a:ext cx="12747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 userDrawn="1"/>
        </p:nvSpPr>
        <p:spPr bwMode="auto">
          <a:xfrm>
            <a:off x="409575" y="615950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200" dirty="0">
                <a:solidFill>
                  <a:prstClr val="white"/>
                </a:solidFill>
                <a:cs typeface="Arial" charset="0"/>
              </a:rPr>
              <a:t>SECTION 1</a:t>
            </a:r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5853113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260350" y="6056313"/>
            <a:ext cx="714375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white"/>
                </a:solidFill>
                <a:latin typeface="HelveticaNeueLT Std" charset="0"/>
                <a:cs typeface="HelveticaNeueLT Std" charset="0"/>
              </a:rPr>
              <a:t>2017/18</a:t>
            </a:r>
          </a:p>
        </p:txBody>
      </p:sp>
      <p:sp>
        <p:nvSpPr>
          <p:cNvPr id="11" name="Right Triangle 10"/>
          <p:cNvSpPr/>
          <p:nvPr userDrawn="1"/>
        </p:nvSpPr>
        <p:spPr>
          <a:xfrm rot="10800000">
            <a:off x="7772400" y="0"/>
            <a:ext cx="1371600" cy="538163"/>
          </a:xfrm>
          <a:prstGeom prst="rtTriangle">
            <a:avLst/>
          </a:prstGeom>
          <a:solidFill>
            <a:srgbClr val="DD4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8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itycompare.com/interactive-uk-university-map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12" y="3312667"/>
            <a:ext cx="6248308" cy="1540146"/>
          </a:xfrm>
        </p:spPr>
        <p:txBody>
          <a:bodyPr/>
          <a:lstStyle/>
          <a:p>
            <a:r>
              <a:rPr lang="en-US" dirty="0" smtClean="0"/>
              <a:t>Introduction to higher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16" y="4590796"/>
            <a:ext cx="6104290" cy="556728"/>
          </a:xfrm>
        </p:spPr>
        <p:txBody>
          <a:bodyPr/>
          <a:lstStyle/>
          <a:p>
            <a:r>
              <a:rPr lang="en-US" dirty="0" smtClean="0"/>
              <a:t>Kat Knight</a:t>
            </a:r>
          </a:p>
          <a:p>
            <a:r>
              <a:rPr lang="en-US" dirty="0" smtClean="0"/>
              <a:t>UK Marketing and Recruitment Officer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91680" y="4869160"/>
            <a:ext cx="190770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endParaRPr lang="en-US" sz="900" b="0" kern="0" dirty="0"/>
          </a:p>
          <a:p>
            <a:pPr algn="ctr"/>
            <a:endParaRPr lang="en-US" sz="900" b="0" kern="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55789" y="4869160"/>
            <a:ext cx="159247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endParaRPr lang="en-US" sz="900" b="0" kern="0" dirty="0"/>
          </a:p>
          <a:p>
            <a:pPr algn="ctr"/>
            <a:endParaRPr lang="en-US" sz="900" b="0" kern="0" dirty="0"/>
          </a:p>
          <a:p>
            <a:pPr algn="ctr"/>
            <a:endParaRPr lang="en-US" sz="900" kern="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603629" y="1052736"/>
            <a:ext cx="3192089" cy="602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r"/>
            <a:r>
              <a:rPr lang="en-US" sz="800" u="sng" kern="0" dirty="0" smtClean="0"/>
              <a:t>Cass Business School</a:t>
            </a:r>
            <a:endParaRPr lang="en-US" sz="800" kern="0" dirty="0" smtClean="0"/>
          </a:p>
          <a:p>
            <a:pPr algn="r"/>
            <a:r>
              <a:rPr lang="en-US" sz="800" b="0" kern="0" dirty="0" smtClean="0"/>
              <a:t>Accounting and Finance</a:t>
            </a:r>
          </a:p>
          <a:p>
            <a:pPr algn="r"/>
            <a:r>
              <a:rPr lang="en-US" sz="800" b="0" kern="0" dirty="0" smtClean="0"/>
              <a:t>Actuarial Science</a:t>
            </a:r>
          </a:p>
          <a:p>
            <a:pPr algn="r"/>
            <a:r>
              <a:rPr lang="en-US" sz="800" b="0" kern="0" dirty="0" smtClean="0"/>
              <a:t>Banking and International Finance</a:t>
            </a:r>
          </a:p>
          <a:p>
            <a:pPr algn="r"/>
            <a:r>
              <a:rPr lang="en-US" sz="800" b="0" kern="0" dirty="0" smtClean="0"/>
              <a:t>Finance</a:t>
            </a:r>
          </a:p>
          <a:p>
            <a:pPr algn="r"/>
            <a:r>
              <a:rPr lang="en-US" sz="800" b="0" kern="0" dirty="0" smtClean="0"/>
              <a:t>Investment and Financial Risk Management</a:t>
            </a:r>
          </a:p>
          <a:p>
            <a:pPr algn="r"/>
            <a:r>
              <a:rPr lang="en-US" sz="800" b="0" kern="0" dirty="0" smtClean="0"/>
              <a:t>Business Management (5 pathways)</a:t>
            </a:r>
          </a:p>
          <a:p>
            <a:pPr algn="r"/>
            <a:endParaRPr lang="en-US" sz="800" b="0" kern="0" dirty="0" smtClean="0"/>
          </a:p>
          <a:p>
            <a:pPr algn="r"/>
            <a:r>
              <a:rPr lang="en-US" sz="800" u="sng" kern="0" dirty="0"/>
              <a:t>School of Mathematics, Computer Science and </a:t>
            </a:r>
            <a:r>
              <a:rPr lang="en-US" sz="800" u="sng" kern="0" dirty="0" smtClean="0"/>
              <a:t>Engineering</a:t>
            </a:r>
            <a:endParaRPr lang="en-US" sz="800" b="0" u="sng" kern="0" dirty="0"/>
          </a:p>
          <a:p>
            <a:pPr algn="r"/>
            <a:r>
              <a:rPr lang="en-US" sz="800" b="0" kern="0" dirty="0"/>
              <a:t>Aeronautical Engineering</a:t>
            </a:r>
          </a:p>
          <a:p>
            <a:pPr algn="r"/>
            <a:r>
              <a:rPr lang="en-US" sz="800" b="0" kern="0" dirty="0"/>
              <a:t>Biomedical Engineering</a:t>
            </a:r>
            <a:br>
              <a:rPr lang="en-US" sz="800" b="0" kern="0" dirty="0"/>
            </a:br>
            <a:r>
              <a:rPr lang="en-US" sz="800" b="0" kern="0" dirty="0"/>
              <a:t>Civil Engineering</a:t>
            </a:r>
            <a:br>
              <a:rPr lang="en-US" sz="800" b="0" kern="0" dirty="0"/>
            </a:br>
            <a:r>
              <a:rPr lang="en-US" sz="800" b="0" kern="0" dirty="0"/>
              <a:t>Electrical Engineering</a:t>
            </a:r>
          </a:p>
          <a:p>
            <a:pPr algn="r"/>
            <a:r>
              <a:rPr lang="en-US" sz="800" b="0" kern="0" dirty="0"/>
              <a:t>Engineering</a:t>
            </a:r>
            <a:br>
              <a:rPr lang="en-US" sz="800" b="0" kern="0" dirty="0"/>
            </a:br>
            <a:r>
              <a:rPr lang="en-US" sz="800" b="0" kern="0" dirty="0"/>
              <a:t>Mechanical Engineering</a:t>
            </a:r>
          </a:p>
          <a:p>
            <a:pPr algn="r"/>
            <a:r>
              <a:rPr lang="en-US" sz="800" b="0" kern="0" dirty="0"/>
              <a:t>Structural Engineering</a:t>
            </a:r>
          </a:p>
          <a:p>
            <a:pPr algn="r"/>
            <a:r>
              <a:rPr lang="en-US" sz="800" b="0" kern="0" dirty="0"/>
              <a:t>Business Computing Systems</a:t>
            </a:r>
          </a:p>
          <a:p>
            <a:pPr algn="r"/>
            <a:r>
              <a:rPr lang="en-US" sz="800" b="0" kern="0" dirty="0"/>
              <a:t>Computer Science (3 pathways)</a:t>
            </a:r>
          </a:p>
          <a:p>
            <a:pPr algn="r"/>
            <a:r>
              <a:rPr lang="en-US" sz="800" b="0" kern="0" dirty="0"/>
              <a:t>Data Science</a:t>
            </a:r>
          </a:p>
          <a:p>
            <a:pPr algn="r"/>
            <a:r>
              <a:rPr lang="en-US" sz="800" b="0" kern="0" dirty="0"/>
              <a:t>Mathematics (3 pathways</a:t>
            </a:r>
            <a:r>
              <a:rPr lang="en-US" sz="800" b="0" kern="0" dirty="0" smtClean="0"/>
              <a:t>)</a:t>
            </a:r>
          </a:p>
          <a:p>
            <a:pPr algn="r"/>
            <a:endParaRPr lang="en-US" sz="800" b="0" kern="0" dirty="0"/>
          </a:p>
          <a:p>
            <a:pPr algn="r"/>
            <a:r>
              <a:rPr lang="en-US" sz="800" u="sng" kern="0" dirty="0"/>
              <a:t>Schools of Arts and Social </a:t>
            </a:r>
            <a:r>
              <a:rPr lang="en-US" sz="800" u="sng" kern="0" dirty="0" smtClean="0"/>
              <a:t>Sciences</a:t>
            </a:r>
            <a:endParaRPr lang="en-US" sz="800" b="0" u="sng" kern="0" dirty="0"/>
          </a:p>
          <a:p>
            <a:pPr algn="r"/>
            <a:r>
              <a:rPr lang="en-US" sz="800" b="0" kern="0" dirty="0"/>
              <a:t>Criminology (3 pathways)</a:t>
            </a:r>
          </a:p>
          <a:p>
            <a:pPr algn="r"/>
            <a:r>
              <a:rPr lang="en-US" sz="800" b="0" kern="0" dirty="0"/>
              <a:t>Sociology (3 pathways)</a:t>
            </a:r>
          </a:p>
          <a:p>
            <a:pPr algn="r"/>
            <a:r>
              <a:rPr lang="en-US" sz="800" b="0" kern="0" dirty="0"/>
              <a:t>Psychology (3 pathways)</a:t>
            </a:r>
          </a:p>
          <a:p>
            <a:pPr algn="r"/>
            <a:r>
              <a:rPr lang="en-US" sz="800" b="0" kern="0" dirty="0"/>
              <a:t>Media, Communication and Sociology</a:t>
            </a:r>
          </a:p>
          <a:p>
            <a:pPr algn="r"/>
            <a:r>
              <a:rPr lang="en-US" sz="800" b="0" kern="0" dirty="0"/>
              <a:t>Economics (3 pathways)</a:t>
            </a:r>
          </a:p>
          <a:p>
            <a:pPr algn="r"/>
            <a:r>
              <a:rPr lang="en-US" sz="800" b="0" kern="0" dirty="0"/>
              <a:t>International Politics (4 pathways)</a:t>
            </a:r>
          </a:p>
          <a:p>
            <a:pPr algn="r"/>
            <a:r>
              <a:rPr lang="en-US" sz="800" b="0" kern="0" dirty="0"/>
              <a:t>History</a:t>
            </a:r>
          </a:p>
          <a:p>
            <a:pPr algn="r"/>
            <a:r>
              <a:rPr lang="en-US" sz="800" b="0" kern="0" dirty="0"/>
              <a:t>English</a:t>
            </a:r>
          </a:p>
          <a:p>
            <a:pPr algn="r"/>
            <a:r>
              <a:rPr lang="en-US" sz="800" b="0" kern="0" dirty="0"/>
              <a:t>Journalism</a:t>
            </a:r>
          </a:p>
          <a:p>
            <a:pPr algn="r"/>
            <a:r>
              <a:rPr lang="en-US" sz="800" b="0" kern="0" dirty="0"/>
              <a:t>Music (2 pathways)</a:t>
            </a:r>
          </a:p>
          <a:p>
            <a:pPr algn="r"/>
            <a:endParaRPr lang="en-US" sz="800" b="0" kern="0" dirty="0"/>
          </a:p>
          <a:p>
            <a:pPr algn="r"/>
            <a:r>
              <a:rPr lang="en-US" sz="800" u="sng" kern="0" dirty="0"/>
              <a:t>City Law </a:t>
            </a:r>
            <a:r>
              <a:rPr lang="en-US" sz="800" u="sng" kern="0" dirty="0" smtClean="0"/>
              <a:t>School</a:t>
            </a:r>
            <a:endParaRPr lang="en-US" sz="800" u="sng" kern="0" dirty="0"/>
          </a:p>
          <a:p>
            <a:pPr algn="r"/>
            <a:r>
              <a:rPr lang="en-US" sz="800" b="0" kern="0" dirty="0"/>
              <a:t>Law</a:t>
            </a:r>
          </a:p>
          <a:p>
            <a:pPr algn="r"/>
            <a:endParaRPr lang="en-US" sz="800" b="0" kern="0" dirty="0" smtClean="0"/>
          </a:p>
          <a:p>
            <a:pPr algn="r"/>
            <a:r>
              <a:rPr lang="en-US" sz="800" u="sng" kern="0" dirty="0"/>
              <a:t>School of Health </a:t>
            </a:r>
            <a:r>
              <a:rPr lang="en-US" sz="800" u="sng" kern="0" dirty="0" smtClean="0"/>
              <a:t>Sciences</a:t>
            </a:r>
            <a:endParaRPr lang="en-US" sz="800" b="0" u="sng" kern="0" dirty="0"/>
          </a:p>
          <a:p>
            <a:pPr algn="r"/>
            <a:r>
              <a:rPr lang="en-US" sz="800" b="0" kern="0" dirty="0"/>
              <a:t>Adult Nursing</a:t>
            </a:r>
          </a:p>
          <a:p>
            <a:pPr algn="r"/>
            <a:r>
              <a:rPr lang="en-US" sz="800" b="0" kern="0" dirty="0"/>
              <a:t>Child Nursing</a:t>
            </a:r>
          </a:p>
          <a:p>
            <a:pPr algn="r"/>
            <a:r>
              <a:rPr lang="en-US" sz="800" b="0" kern="0" dirty="0"/>
              <a:t>Mental Health Nursing</a:t>
            </a:r>
          </a:p>
          <a:p>
            <a:pPr algn="r"/>
            <a:r>
              <a:rPr lang="en-US" sz="800" b="0" kern="0" dirty="0"/>
              <a:t>Midwifery</a:t>
            </a:r>
          </a:p>
          <a:p>
            <a:pPr algn="r"/>
            <a:r>
              <a:rPr lang="en-US" sz="800" b="0" kern="0" dirty="0"/>
              <a:t>Health and Social Care</a:t>
            </a:r>
          </a:p>
          <a:p>
            <a:pPr algn="r"/>
            <a:r>
              <a:rPr lang="en-US" sz="800" b="0" kern="0" dirty="0"/>
              <a:t>Optometry</a:t>
            </a:r>
          </a:p>
          <a:p>
            <a:pPr algn="r"/>
            <a:r>
              <a:rPr lang="en-US" sz="800" b="0" kern="0" dirty="0"/>
              <a:t>Diagnostic Radiography</a:t>
            </a:r>
          </a:p>
          <a:p>
            <a:pPr algn="r"/>
            <a:r>
              <a:rPr lang="en-US" sz="800" b="0" kern="0" dirty="0"/>
              <a:t>Radiotherapy and Oncology</a:t>
            </a:r>
          </a:p>
          <a:p>
            <a:pPr algn="r"/>
            <a:r>
              <a:rPr lang="en-US" sz="800" b="0" kern="0" dirty="0"/>
              <a:t>Speech and Language (2 pathways</a:t>
            </a:r>
            <a:endParaRPr lang="en-US" sz="8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15472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16" y="2006940"/>
            <a:ext cx="8424862" cy="720080"/>
          </a:xfrm>
        </p:spPr>
        <p:txBody>
          <a:bodyPr/>
          <a:lstStyle/>
          <a:p>
            <a:r>
              <a:rPr lang="en-GB" dirty="0" smtClean="0"/>
              <a:t>Even within one subject area there is a lot of choice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9939" y="33201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Computing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87972" y="3737346"/>
            <a:ext cx="207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Computer Science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31788" y="37433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9122B"/>
                </a:solidFill>
              </a:rPr>
              <a:t>Computer Arts</a:t>
            </a:r>
            <a:endParaRPr lang="en-GB" dirty="0">
              <a:solidFill>
                <a:srgbClr val="C9122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7288" y="457115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Computer Games Technology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7681" y="4983879"/>
            <a:ext cx="445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Business Information Technology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7355" y="5433328"/>
            <a:ext cx="481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Computer Graphics, Vision and Games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938500" y="3333998"/>
            <a:ext cx="56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9122B"/>
                </a:solidFill>
              </a:rPr>
              <a:t>Computing and Systems Development</a:t>
            </a:r>
            <a:endParaRPr lang="en-GB" dirty="0">
              <a:solidFill>
                <a:srgbClr val="C9122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4938" y="4128375"/>
            <a:ext cx="251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Computer Games Art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93793" y="2895289"/>
            <a:ext cx="210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Games Design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345113" y="4577824"/>
            <a:ext cx="373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Information and Interface Design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5093" y="4977208"/>
            <a:ext cx="409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Computer Systems Engineering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789106" y="3743547"/>
            <a:ext cx="481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9122B"/>
                </a:solidFill>
              </a:rPr>
              <a:t>Web Design and Software Development</a:t>
            </a:r>
            <a:endParaRPr lang="en-GB" dirty="0">
              <a:solidFill>
                <a:srgbClr val="C9122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7412" y="332569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Animation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380432" y="5433328"/>
            <a:ext cx="229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Computer Forensics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3582" y="2927481"/>
            <a:ext cx="409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9122B"/>
                </a:solidFill>
              </a:rPr>
              <a:t>Computer Visualisation and Animation</a:t>
            </a:r>
            <a:endParaRPr lang="en-GB" dirty="0">
              <a:solidFill>
                <a:srgbClr val="C9122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358" y="5861052"/>
            <a:ext cx="457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Computer Science for Cyber Security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520" y="4128375"/>
            <a:ext cx="457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9122B"/>
                </a:solidFill>
              </a:rPr>
              <a:t>Computing with Accounting and Finance</a:t>
            </a:r>
            <a:endParaRPr lang="en-GB" dirty="0">
              <a:solidFill>
                <a:srgbClr val="C9122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14938" y="5877272"/>
            <a:ext cx="383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Independent Games Production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5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916832"/>
            <a:ext cx="3672408" cy="201982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10:00	 Lab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077072"/>
            <a:ext cx="3672408" cy="2019824"/>
          </a:xfrm>
          <a:prstGeom prst="rect">
            <a:avLst/>
          </a:prstGeom>
        </p:spPr>
      </p:pic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395288" y="2276871"/>
            <a:ext cx="4032696" cy="3936603"/>
          </a:xfrm>
        </p:spPr>
        <p:txBody>
          <a:bodyPr/>
          <a:lstStyle/>
          <a:p>
            <a:r>
              <a:rPr lang="en-GB" dirty="0" smtClean="0"/>
              <a:t>Many courses will have practical sessions which enhance your learning</a:t>
            </a:r>
          </a:p>
          <a:p>
            <a:r>
              <a:rPr lang="en-GB" dirty="0" smtClean="0"/>
              <a:t>These can be in areas like labs</a:t>
            </a:r>
            <a:r>
              <a:rPr lang="en-GB" dirty="0"/>
              <a:t> </a:t>
            </a:r>
            <a:r>
              <a:rPr lang="en-GB" dirty="0" smtClean="0"/>
              <a:t>and simulated suites</a:t>
            </a:r>
          </a:p>
          <a:p>
            <a:r>
              <a:rPr lang="en-GB" dirty="0" smtClean="0"/>
              <a:t>Courses which don’t have lab sessions may have other types of sessions like seminars (small group conversation)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95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83" y="2060848"/>
            <a:ext cx="8424862" cy="3960441"/>
          </a:xfrm>
        </p:spPr>
        <p:txBody>
          <a:bodyPr/>
          <a:lstStyle/>
          <a:p>
            <a:r>
              <a:rPr lang="en-US" sz="2200" b="1" dirty="0">
                <a:solidFill>
                  <a:srgbClr val="C9122B"/>
                </a:solidFill>
              </a:rPr>
              <a:t>Assessment style </a:t>
            </a:r>
            <a:r>
              <a:rPr lang="en-US" sz="2200" dirty="0"/>
              <a:t>- exams, </a:t>
            </a:r>
            <a:r>
              <a:rPr lang="en-US" sz="2200" dirty="0" err="1" smtClean="0"/>
              <a:t>practicals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b="1" dirty="0" smtClean="0">
                <a:solidFill>
                  <a:srgbClr val="C9122B"/>
                </a:solidFill>
              </a:rPr>
              <a:t>Teaching </a:t>
            </a:r>
            <a:r>
              <a:rPr lang="en-US" sz="2200" b="1" dirty="0">
                <a:solidFill>
                  <a:srgbClr val="C9122B"/>
                </a:solidFill>
              </a:rPr>
              <a:t>hours </a:t>
            </a:r>
            <a:r>
              <a:rPr lang="en-US" sz="2200" dirty="0"/>
              <a:t>- some universities have teaching hours as little as 8 hours a week. For some it is much </a:t>
            </a:r>
            <a:r>
              <a:rPr lang="en-US" sz="2200" dirty="0" smtClean="0"/>
              <a:t>more</a:t>
            </a:r>
          </a:p>
          <a:p>
            <a:endParaRPr lang="en-US" sz="2200" dirty="0"/>
          </a:p>
          <a:p>
            <a:r>
              <a:rPr lang="en-US" sz="2200" b="1" dirty="0" smtClean="0">
                <a:solidFill>
                  <a:srgbClr val="C9122B"/>
                </a:solidFill>
              </a:rPr>
              <a:t>Optional </a:t>
            </a:r>
            <a:r>
              <a:rPr lang="en-US" sz="2200" b="1" dirty="0">
                <a:solidFill>
                  <a:srgbClr val="C9122B"/>
                </a:solidFill>
              </a:rPr>
              <a:t>Modules </a:t>
            </a:r>
            <a:r>
              <a:rPr lang="en-US" sz="2200" dirty="0"/>
              <a:t>- if you want to be able to mix and match your course, make sure you look into </a:t>
            </a:r>
            <a:r>
              <a:rPr lang="en-US" sz="2200" dirty="0" smtClean="0"/>
              <a:t>this</a:t>
            </a:r>
          </a:p>
          <a:p>
            <a:endParaRPr lang="en-US" sz="2200" dirty="0"/>
          </a:p>
          <a:p>
            <a:r>
              <a:rPr lang="en-US" sz="2200" b="1" dirty="0" smtClean="0">
                <a:solidFill>
                  <a:srgbClr val="C9122B"/>
                </a:solidFill>
              </a:rPr>
              <a:t>Placement </a:t>
            </a:r>
            <a:r>
              <a:rPr lang="en-US" sz="2200" b="1" dirty="0">
                <a:solidFill>
                  <a:srgbClr val="C9122B"/>
                </a:solidFill>
              </a:rPr>
              <a:t>opportunities </a:t>
            </a:r>
            <a:r>
              <a:rPr lang="en-US" sz="2200" dirty="0"/>
              <a:t>- some universities offer placements abroad, or you may be able to go on work </a:t>
            </a:r>
            <a:r>
              <a:rPr lang="en-US" sz="2200" dirty="0" smtClean="0"/>
              <a:t>placement</a:t>
            </a:r>
          </a:p>
          <a:p>
            <a:endParaRPr lang="en-US" sz="2200" dirty="0"/>
          </a:p>
          <a:p>
            <a:r>
              <a:rPr lang="en-US" sz="2200" b="1" dirty="0" smtClean="0">
                <a:solidFill>
                  <a:srgbClr val="C00000"/>
                </a:solidFill>
              </a:rPr>
              <a:t>Common first years </a:t>
            </a:r>
            <a:r>
              <a:rPr lang="en-US" sz="2200" dirty="0" smtClean="0"/>
              <a:t>– allow you to swap onto different pathways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983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293097"/>
            <a:ext cx="3390900" cy="153004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276871"/>
            <a:ext cx="3390900" cy="17430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11:00	 Personal Tutor meeting</a:t>
            </a:r>
            <a:endParaRPr lang="en-GB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395288" y="2276871"/>
            <a:ext cx="4032696" cy="393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90000"/>
              <a:buFont typeface="Lucida Grande"/>
              <a:buChar char="■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347663" indent="-1666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Font typeface="Lucida Grande"/>
              <a:buChar char="■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538163" indent="-1889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108000"/>
              <a:buFont typeface="Lucida Grande"/>
              <a:buChar char="■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712788" indent="-17303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115000"/>
              <a:buFont typeface="Lucida Grande"/>
              <a:buChar char="■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898525" indent="-1841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130000"/>
              <a:buFont typeface="Lucida Grande"/>
              <a:buChar char="■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355725" indent="-1841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812925" indent="-1841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2270125" indent="-1841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2727325" indent="-1841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en-GB" kern="0" dirty="0" smtClean="0"/>
              <a:t>Check your progress</a:t>
            </a:r>
          </a:p>
          <a:p>
            <a:r>
              <a:rPr lang="en-GB" kern="0" dirty="0" smtClean="0"/>
              <a:t>To help you stay on track</a:t>
            </a:r>
          </a:p>
          <a:p>
            <a:r>
              <a:rPr lang="en-GB" kern="0" dirty="0" smtClean="0"/>
              <a:t>To discuss any academic issues or challenges you are facing</a:t>
            </a:r>
          </a:p>
          <a:p>
            <a:r>
              <a:rPr lang="en-GB" kern="0" dirty="0" smtClean="0"/>
              <a:t>To raise any personal issues which may be affecting your work</a:t>
            </a:r>
          </a:p>
          <a:p>
            <a:r>
              <a:rPr lang="en-GB" kern="0" dirty="0" smtClean="0"/>
              <a:t>To have conversations to help you choose modules/research topics</a:t>
            </a:r>
          </a:p>
          <a:p>
            <a:pPr marL="0" indent="0">
              <a:buFont typeface="Lucida Grande"/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196672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11:30	 Society/Sport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2204864"/>
            <a:ext cx="6336704" cy="38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40" y="1124744"/>
            <a:ext cx="8423206" cy="864096"/>
          </a:xfrm>
        </p:spPr>
        <p:txBody>
          <a:bodyPr/>
          <a:lstStyle/>
          <a:p>
            <a:r>
              <a:rPr lang="en-US" dirty="0" smtClean="0"/>
              <a:t>What are the benefits of Higher Education?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60" y="1844824"/>
            <a:ext cx="8424862" cy="396044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9122B"/>
                </a:solidFill>
              </a:rPr>
              <a:t>Life Experience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/>
              <a:t>Gain independence - learn to live independently and manage your </a:t>
            </a:r>
            <a:r>
              <a:rPr lang="en-US" dirty="0" smtClean="0"/>
              <a:t>finances</a:t>
            </a:r>
          </a:p>
          <a:p>
            <a:endParaRPr lang="en-US" dirty="0"/>
          </a:p>
          <a:p>
            <a:r>
              <a:rPr lang="en-US" dirty="0" smtClean="0"/>
              <a:t>Take </a:t>
            </a:r>
            <a:r>
              <a:rPr lang="en-US" dirty="0"/>
              <a:t>control of what you learn - undertake research in areas you are interested in in preparation for your </a:t>
            </a:r>
            <a:r>
              <a:rPr lang="en-US" dirty="0" smtClean="0"/>
              <a:t>future</a:t>
            </a:r>
          </a:p>
          <a:p>
            <a:endParaRPr lang="en-US" dirty="0"/>
          </a:p>
          <a:p>
            <a:r>
              <a:rPr lang="en-US" dirty="0" smtClean="0"/>
              <a:t>Meet </a:t>
            </a:r>
            <a:r>
              <a:rPr lang="en-US" dirty="0"/>
              <a:t>new people from all over the world and learn about their </a:t>
            </a:r>
            <a:r>
              <a:rPr lang="en-US" dirty="0" smtClean="0"/>
              <a:t>cultures</a:t>
            </a:r>
          </a:p>
          <a:p>
            <a:endParaRPr lang="en-US" dirty="0"/>
          </a:p>
          <a:p>
            <a:r>
              <a:rPr lang="en-US" dirty="0" smtClean="0"/>
              <a:t>Have </a:t>
            </a:r>
            <a:r>
              <a:rPr lang="en-US" dirty="0"/>
              <a:t>fun - get involved in social activities to develop your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7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benefits of Higher Education?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83" y="2060848"/>
            <a:ext cx="8424862" cy="396044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9122B"/>
                </a:solidFill>
              </a:rPr>
              <a:t>The 12 Weirdest University Societies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sz="2000" dirty="0"/>
              <a:t>Hummus society, </a:t>
            </a:r>
            <a:r>
              <a:rPr lang="en-US" sz="2000" dirty="0" smtClean="0"/>
              <a:t>LSE</a:t>
            </a:r>
          </a:p>
          <a:p>
            <a:r>
              <a:rPr lang="en-US" sz="2000" dirty="0" smtClean="0"/>
              <a:t>Harry </a:t>
            </a:r>
            <a:r>
              <a:rPr lang="en-US" sz="2000" dirty="0"/>
              <a:t>Potter and Gin society, St </a:t>
            </a:r>
            <a:r>
              <a:rPr lang="en-US" sz="2000" dirty="0" smtClean="0"/>
              <a:t>Andrews</a:t>
            </a:r>
          </a:p>
          <a:p>
            <a:r>
              <a:rPr lang="en-US" sz="2000" dirty="0" smtClean="0"/>
              <a:t>Society </a:t>
            </a:r>
            <a:r>
              <a:rPr lang="en-US" sz="2000" dirty="0"/>
              <a:t>for Gentlemanly Pursuits, </a:t>
            </a:r>
            <a:r>
              <a:rPr lang="en-US" sz="2000" dirty="0" err="1"/>
              <a:t>Keele</a:t>
            </a:r>
            <a:r>
              <a:rPr lang="en-US" sz="2000" dirty="0"/>
              <a:t> </a:t>
            </a:r>
            <a:r>
              <a:rPr lang="en-US" sz="2000" dirty="0" smtClean="0"/>
              <a:t>University</a:t>
            </a:r>
          </a:p>
          <a:p>
            <a:r>
              <a:rPr lang="en-US" sz="2000" dirty="0" err="1" smtClean="0"/>
              <a:t>PunSoc</a:t>
            </a:r>
            <a:r>
              <a:rPr lang="en-US" sz="2000" dirty="0"/>
              <a:t>, University of </a:t>
            </a:r>
            <a:r>
              <a:rPr lang="en-US" sz="2000" dirty="0" smtClean="0"/>
              <a:t>Sussex</a:t>
            </a:r>
          </a:p>
          <a:p>
            <a:r>
              <a:rPr lang="en-US" sz="2000" dirty="0" smtClean="0"/>
              <a:t>Lemon </a:t>
            </a:r>
            <a:r>
              <a:rPr lang="en-US" sz="2000" dirty="0"/>
              <a:t>Fanta Society, University of </a:t>
            </a:r>
            <a:r>
              <a:rPr lang="en-US" sz="2000" dirty="0" smtClean="0"/>
              <a:t>York</a:t>
            </a:r>
          </a:p>
          <a:p>
            <a:r>
              <a:rPr lang="en-US" sz="2000" dirty="0" smtClean="0"/>
              <a:t>Custard </a:t>
            </a:r>
            <a:r>
              <a:rPr lang="en-US" sz="2000" dirty="0"/>
              <a:t>Wrestling Society, Cardiff </a:t>
            </a:r>
            <a:r>
              <a:rPr lang="en-US" sz="2000" dirty="0" smtClean="0"/>
              <a:t>University</a:t>
            </a:r>
          </a:p>
          <a:p>
            <a:r>
              <a:rPr lang="en-US" sz="2000" dirty="0" smtClean="0"/>
              <a:t>Human </a:t>
            </a:r>
            <a:r>
              <a:rPr lang="en-US" sz="2000" dirty="0"/>
              <a:t>Vs Zombies Society, University of </a:t>
            </a:r>
            <a:r>
              <a:rPr lang="en-US" sz="2000" dirty="0" smtClean="0"/>
              <a:t>Birmingham</a:t>
            </a:r>
          </a:p>
          <a:p>
            <a:r>
              <a:rPr lang="en-US" sz="2000" dirty="0" smtClean="0"/>
              <a:t>Pokémon </a:t>
            </a:r>
            <a:r>
              <a:rPr lang="en-US" sz="2000" dirty="0"/>
              <a:t>Society, University of </a:t>
            </a:r>
            <a:r>
              <a:rPr lang="en-US" sz="2000" dirty="0" smtClean="0"/>
              <a:t>Westminster</a:t>
            </a:r>
          </a:p>
          <a:p>
            <a:r>
              <a:rPr lang="en-US" sz="2000" dirty="0" smtClean="0"/>
              <a:t>Pirate </a:t>
            </a:r>
            <a:r>
              <a:rPr lang="en-US" sz="2000" dirty="0"/>
              <a:t>Society, University of </a:t>
            </a:r>
            <a:r>
              <a:rPr lang="en-US" sz="2000" dirty="0" smtClean="0"/>
              <a:t>Sussex</a:t>
            </a:r>
          </a:p>
          <a:p>
            <a:r>
              <a:rPr lang="en-US" sz="2000" dirty="0" smtClean="0"/>
              <a:t>Bell </a:t>
            </a:r>
            <a:r>
              <a:rPr lang="en-US" sz="2000" dirty="0"/>
              <a:t>Ringers Society, University of </a:t>
            </a:r>
            <a:r>
              <a:rPr lang="en-US" sz="2000" dirty="0" smtClean="0"/>
              <a:t>Nottingham</a:t>
            </a:r>
          </a:p>
          <a:p>
            <a:r>
              <a:rPr lang="en-US" sz="2000" dirty="0" smtClean="0"/>
              <a:t>Tudor </a:t>
            </a:r>
            <a:r>
              <a:rPr lang="en-US" sz="2000" dirty="0"/>
              <a:t>Society, University of </a:t>
            </a:r>
            <a:r>
              <a:rPr lang="en-US" sz="2000" dirty="0" smtClean="0"/>
              <a:t>Kent</a:t>
            </a:r>
          </a:p>
          <a:p>
            <a:r>
              <a:rPr lang="en-US" sz="2000" dirty="0" err="1" smtClean="0"/>
              <a:t>LipDub</a:t>
            </a:r>
            <a:r>
              <a:rPr lang="en-US" sz="2000" dirty="0" smtClean="0"/>
              <a:t> </a:t>
            </a:r>
            <a:r>
              <a:rPr lang="en-US" sz="2000" dirty="0"/>
              <a:t>Society, University of Bristol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370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936" y="1772816"/>
            <a:ext cx="3411488" cy="227198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1:00	Lunch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936" y="4221088"/>
            <a:ext cx="3411488" cy="2271981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528769" y="2175804"/>
            <a:ext cx="4104134" cy="3936603"/>
          </a:xfrm>
          <a:prstGeom prst="rect">
            <a:avLst/>
          </a:prstGeom>
        </p:spPr>
        <p:txBody>
          <a:bodyPr/>
          <a:lstStyle>
            <a:lvl1pPr marL="179388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90000"/>
              <a:buFont typeface="Lucida Grande"/>
              <a:buChar char="■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347663" indent="-1666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Font typeface="Lucida Grande"/>
              <a:buChar char="■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538163" indent="-188913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108000"/>
              <a:buFont typeface="Lucida Grande"/>
              <a:buChar char="■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712788" indent="-17303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115000"/>
              <a:buFont typeface="Lucida Grande"/>
              <a:buChar char="■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898525" indent="-1841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9122B"/>
              </a:buClr>
              <a:buSzPct val="130000"/>
              <a:buFont typeface="Lucida Grande"/>
              <a:buChar char="■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355725" indent="-1841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812925" indent="-1841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2270125" indent="-1841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2727325" indent="-1841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en-GB" kern="0" dirty="0" smtClean="0"/>
              <a:t>Your university will have places to eat and socialise</a:t>
            </a:r>
          </a:p>
          <a:p>
            <a:r>
              <a:rPr lang="en-GB" kern="0" dirty="0" smtClean="0"/>
              <a:t>There may be areas around the university you can eat – especially if your university is in a town or city</a:t>
            </a:r>
            <a:endParaRPr lang="en-GB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01" y="4879652"/>
            <a:ext cx="1263207" cy="840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724" y="4837851"/>
            <a:ext cx="1246703" cy="82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026" y="5737495"/>
            <a:ext cx="1099584" cy="731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10" y="5756528"/>
            <a:ext cx="1373903" cy="9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63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2:00	Off to work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8920"/>
            <a:ext cx="9144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3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benefits of Higher Education?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83" y="2060848"/>
            <a:ext cx="8424862" cy="396044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9122B"/>
                </a:solidFill>
              </a:rPr>
              <a:t>Jobs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For </a:t>
            </a:r>
            <a:r>
              <a:rPr lang="en-US" dirty="0"/>
              <a:t>some vocational careers like teaching and medicine, you cannot work in that field without a </a:t>
            </a:r>
            <a:r>
              <a:rPr lang="en-US" dirty="0" smtClean="0"/>
              <a:t>degree</a:t>
            </a:r>
          </a:p>
          <a:p>
            <a:endParaRPr lang="en-US" dirty="0"/>
          </a:p>
          <a:p>
            <a:r>
              <a:rPr lang="en-US" dirty="0" smtClean="0"/>
              <a:t>Having </a:t>
            </a:r>
            <a:r>
              <a:rPr lang="en-US" dirty="0"/>
              <a:t>a degree opens up more job opportunities so you can </a:t>
            </a:r>
            <a:r>
              <a:rPr lang="en-US" dirty="0" smtClean="0"/>
              <a:t>potentially enter </a:t>
            </a:r>
            <a:r>
              <a:rPr lang="en-US" dirty="0"/>
              <a:t>more </a:t>
            </a:r>
            <a:r>
              <a:rPr lang="en-US" dirty="0" smtClean="0"/>
              <a:t>professions</a:t>
            </a:r>
          </a:p>
          <a:p>
            <a:endParaRPr lang="en-US" dirty="0"/>
          </a:p>
          <a:p>
            <a:r>
              <a:rPr lang="en-US" dirty="0" smtClean="0"/>
              <a:t>Look </a:t>
            </a:r>
            <a:r>
              <a:rPr lang="en-US" dirty="0"/>
              <a:t>for </a:t>
            </a:r>
            <a:r>
              <a:rPr lang="en-US" b="1" dirty="0">
                <a:solidFill>
                  <a:srgbClr val="C9122B"/>
                </a:solidFill>
              </a:rPr>
              <a:t>accredited degrees </a:t>
            </a:r>
            <a:r>
              <a:rPr lang="en-US" dirty="0"/>
              <a:t>if needed e.g. Psychology to ensure you get the professional qualification you need to work in that </a:t>
            </a:r>
            <a:r>
              <a:rPr lang="en-US" dirty="0" smtClean="0"/>
              <a:t>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8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Higher Education?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83" y="2060848"/>
            <a:ext cx="8424862" cy="3960441"/>
          </a:xfrm>
        </p:spPr>
        <p:txBody>
          <a:bodyPr/>
          <a:lstStyle/>
          <a:p>
            <a:r>
              <a:rPr lang="en-US" dirty="0" smtClean="0"/>
              <a:t>Higher Education </a:t>
            </a:r>
            <a:r>
              <a:rPr lang="en-US" dirty="0"/>
              <a:t>is an ‘umbrella’ term for institutions who offer qualifications which provide learning in a more specific context and on a higher level than </a:t>
            </a:r>
            <a:r>
              <a:rPr lang="en-US" dirty="0" smtClean="0"/>
              <a:t>A-levels</a:t>
            </a:r>
          </a:p>
          <a:p>
            <a:endParaRPr lang="en-US" dirty="0"/>
          </a:p>
          <a:p>
            <a:r>
              <a:rPr lang="en-US" dirty="0" smtClean="0"/>
              <a:t>Higher Education is not only offered at university – some colleges also offer higher education 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benefits of Higher Education?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83" y="2060848"/>
            <a:ext cx="8424862" cy="396044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9122B"/>
                </a:solidFill>
              </a:rPr>
              <a:t>Money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/>
              <a:t>Graduate salaries </a:t>
            </a:r>
            <a:r>
              <a:rPr lang="en-US" dirty="0" smtClean="0"/>
              <a:t>are on average around £30,000 a year (</a:t>
            </a:r>
            <a:r>
              <a:rPr lang="en-US" dirty="0" err="1" smtClean="0"/>
              <a:t>HighFliers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'Top 100 Graduate Employers' in particular are offering high starting salaries, with Aldi offering £42,000 to </a:t>
            </a:r>
            <a:r>
              <a:rPr lang="en-US" dirty="0" smtClean="0"/>
              <a:t>graduates</a:t>
            </a:r>
          </a:p>
          <a:p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is </a:t>
            </a:r>
            <a:r>
              <a:rPr lang="en-US" dirty="0" smtClean="0"/>
              <a:t>usually more </a:t>
            </a:r>
            <a:r>
              <a:rPr lang="en-US" dirty="0"/>
              <a:t>chance of promotion with a degree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2276872"/>
            <a:ext cx="8280920" cy="3936603"/>
          </a:xfrm>
        </p:spPr>
        <p:txBody>
          <a:bodyPr/>
          <a:lstStyle/>
          <a:p>
            <a:r>
              <a:rPr lang="en-GB" dirty="0" smtClean="0"/>
              <a:t>Professional experience</a:t>
            </a:r>
          </a:p>
          <a:p>
            <a:r>
              <a:rPr lang="en-GB" dirty="0" smtClean="0"/>
              <a:t>Networking</a:t>
            </a:r>
          </a:p>
          <a:p>
            <a:r>
              <a:rPr lang="en-GB" dirty="0" smtClean="0"/>
              <a:t>Taste of the working world</a:t>
            </a:r>
          </a:p>
          <a:p>
            <a:r>
              <a:rPr lang="en-GB" dirty="0" smtClean="0"/>
              <a:t>Compliment your learning</a:t>
            </a:r>
          </a:p>
          <a:p>
            <a:r>
              <a:rPr lang="en-GB" dirty="0" smtClean="0"/>
              <a:t>Is that career right for you?</a:t>
            </a:r>
          </a:p>
          <a:p>
            <a:r>
              <a:rPr lang="en-GB" dirty="0" smtClean="0"/>
              <a:t>Job prospects</a:t>
            </a:r>
          </a:p>
          <a:p>
            <a:r>
              <a:rPr lang="en-GB" dirty="0" smtClean="0"/>
              <a:t>Increase your starting salary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in industry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9192" y="1772816"/>
            <a:ext cx="3357264" cy="440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81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Part time jobs</a:t>
            </a:r>
          </a:p>
          <a:p>
            <a:r>
              <a:rPr lang="en-GB" dirty="0" smtClean="0"/>
              <a:t>University recruitment agencies</a:t>
            </a:r>
          </a:p>
          <a:p>
            <a:pPr lvl="1"/>
            <a:r>
              <a:rPr lang="en-GB" dirty="0" smtClean="0"/>
              <a:t>Student only</a:t>
            </a:r>
          </a:p>
          <a:p>
            <a:pPr lvl="1"/>
            <a:r>
              <a:rPr lang="en-GB" dirty="0" smtClean="0"/>
              <a:t>Flexible hours</a:t>
            </a:r>
          </a:p>
          <a:p>
            <a:pPr lvl="1"/>
            <a:r>
              <a:rPr lang="en-GB" dirty="0" smtClean="0"/>
              <a:t>Part time jobs across campus</a:t>
            </a:r>
          </a:p>
          <a:p>
            <a:endParaRPr lang="en-GB" dirty="0" smtClean="0"/>
          </a:p>
          <a:p>
            <a:r>
              <a:rPr lang="en-GB" dirty="0" smtClean="0"/>
              <a:t>Volunteering</a:t>
            </a:r>
            <a:endParaRPr lang="en-GB" dirty="0"/>
          </a:p>
          <a:p>
            <a:r>
              <a:rPr lang="en-GB" dirty="0" smtClean="0"/>
              <a:t>London on your doorstep!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work opportunities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2228426"/>
            <a:ext cx="3456384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5288" y="2276871"/>
            <a:ext cx="5616872" cy="3936603"/>
          </a:xfrm>
        </p:spPr>
        <p:txBody>
          <a:bodyPr/>
          <a:lstStyle/>
          <a:p>
            <a:r>
              <a:rPr lang="en-GB" dirty="0" smtClean="0"/>
              <a:t>Degree – Musical Theatre</a:t>
            </a:r>
          </a:p>
          <a:p>
            <a:r>
              <a:rPr lang="en-GB" dirty="0" smtClean="0"/>
              <a:t>Alongside my degree</a:t>
            </a:r>
          </a:p>
          <a:p>
            <a:pPr lvl="1"/>
            <a:r>
              <a:rPr lang="en-GB" dirty="0" smtClean="0"/>
              <a:t>Fresher’s Week</a:t>
            </a:r>
          </a:p>
          <a:p>
            <a:pPr lvl="1"/>
            <a:r>
              <a:rPr lang="en-GB" dirty="0" smtClean="0"/>
              <a:t>Student Ambassador</a:t>
            </a:r>
          </a:p>
          <a:p>
            <a:pPr lvl="1"/>
            <a:r>
              <a:rPr lang="en-GB" dirty="0" smtClean="0"/>
              <a:t>Gave talks at schools</a:t>
            </a:r>
            <a:endParaRPr lang="en-GB" dirty="0"/>
          </a:p>
          <a:p>
            <a:r>
              <a:rPr lang="en-GB" dirty="0" smtClean="0"/>
              <a:t>Was asked to apply for a job at my university</a:t>
            </a:r>
          </a:p>
          <a:p>
            <a:r>
              <a:rPr lang="en-GB" dirty="0" smtClean="0"/>
              <a:t>Was offered a graduate scheme</a:t>
            </a:r>
          </a:p>
          <a:p>
            <a:r>
              <a:rPr lang="en-GB" dirty="0" smtClean="0"/>
              <a:t>Took over UCAS applications – 3 years</a:t>
            </a:r>
          </a:p>
          <a:p>
            <a:r>
              <a:rPr lang="en-GB" dirty="0" smtClean="0"/>
              <a:t>Changed sectors and moved to City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journey</a:t>
            </a:r>
            <a:endParaRPr lang="en-GB" dirty="0"/>
          </a:p>
        </p:txBody>
      </p:sp>
      <p:pic>
        <p:nvPicPr>
          <p:cNvPr id="1026" name="Picture 2" descr="Image may contain: 7 peop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2644" y="656692"/>
            <a:ext cx="2577506" cy="19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22001" y="4643220"/>
            <a:ext cx="1618791" cy="2577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644" y="2589822"/>
            <a:ext cx="2577506" cy="25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61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7:00	Off to town!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8920"/>
            <a:ext cx="9144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6" y="1124744"/>
            <a:ext cx="8423206" cy="864096"/>
          </a:xfrm>
        </p:spPr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16" y="1700808"/>
            <a:ext cx="8424862" cy="3960441"/>
          </a:xfrm>
        </p:spPr>
        <p:txBody>
          <a:bodyPr/>
          <a:lstStyle/>
          <a:p>
            <a:r>
              <a:rPr lang="en-US" dirty="0" smtClean="0"/>
              <a:t>How far away from home would you like to be?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9122B"/>
                </a:solidFill>
              </a:rPr>
              <a:t>Things to consider</a:t>
            </a:r>
            <a:endParaRPr lang="en-US" b="1" dirty="0">
              <a:solidFill>
                <a:srgbClr val="C9122B"/>
              </a:solidFill>
            </a:endParaRPr>
          </a:p>
          <a:p>
            <a:r>
              <a:rPr lang="en-US" dirty="0" smtClean="0"/>
              <a:t>Consider transport links from home to the University</a:t>
            </a:r>
          </a:p>
          <a:p>
            <a:r>
              <a:rPr lang="en-US" dirty="0" smtClean="0"/>
              <a:t>Look up how much transport costs – some train tickets will be too expensive to buy on the day if you decide last minute you want to pop home</a:t>
            </a:r>
          </a:p>
          <a:p>
            <a:r>
              <a:rPr lang="en-US" dirty="0" smtClean="0"/>
              <a:t>If you plan to take your car with you, make sure you check if the University will allow this as they don’t always</a:t>
            </a:r>
          </a:p>
          <a:p>
            <a:r>
              <a:rPr lang="en-US" dirty="0" smtClean="0"/>
              <a:t>Consider all transport options e.g. train, coach, bus, </a:t>
            </a:r>
            <a:r>
              <a:rPr lang="en-US" dirty="0" err="1" smtClean="0"/>
              <a:t>aeroplane</a:t>
            </a:r>
            <a:endParaRPr lang="en-US" dirty="0" smtClean="0"/>
          </a:p>
          <a:p>
            <a:r>
              <a:rPr lang="en-US" dirty="0" smtClean="0"/>
              <a:t>Look into discounts such as 16-25 </a:t>
            </a:r>
            <a:r>
              <a:rPr lang="en-US" dirty="0" err="1" smtClean="0"/>
              <a:t>railcard</a:t>
            </a:r>
            <a:r>
              <a:rPr lang="en-US" dirty="0" smtClean="0"/>
              <a:t> which reduce the cost of travel</a:t>
            </a:r>
          </a:p>
          <a:p>
            <a:endParaRPr lang="en-US" b="1" dirty="0" smtClean="0">
              <a:solidFill>
                <a:srgbClr val="C9122B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2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6" y="1124744"/>
            <a:ext cx="8423206" cy="864096"/>
          </a:xfrm>
        </p:spPr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1575278"/>
            <a:ext cx="3672408" cy="44785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9672" y="623731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https://universitycompare.com/interactive-uk-university-map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7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83" y="2060848"/>
            <a:ext cx="8424862" cy="3960441"/>
          </a:xfrm>
        </p:spPr>
        <p:txBody>
          <a:bodyPr/>
          <a:lstStyle/>
          <a:p>
            <a:r>
              <a:rPr lang="en-US" dirty="0" smtClean="0"/>
              <a:t>What sort of setting would you like the university to be in? E.g. Town / City / Rural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9122B"/>
                </a:solidFill>
              </a:rPr>
              <a:t>Things to consider</a:t>
            </a:r>
            <a:endParaRPr lang="en-US" b="1" dirty="0">
              <a:solidFill>
                <a:srgbClr val="C9122B"/>
              </a:solidFill>
            </a:endParaRPr>
          </a:p>
          <a:p>
            <a:r>
              <a:rPr lang="en-US" dirty="0" smtClean="0"/>
              <a:t>Cities will be busier, but will have more going on</a:t>
            </a:r>
          </a:p>
          <a:p>
            <a:r>
              <a:rPr lang="en-US" dirty="0" smtClean="0"/>
              <a:t>Does the University offer everything you need in terms of shops? If not, factor in how far away these are</a:t>
            </a:r>
          </a:p>
          <a:p>
            <a:r>
              <a:rPr lang="en-US" dirty="0" smtClean="0"/>
              <a:t>If you’re looking at a more rural university, check the transport links to the nearest station and for the general amenities</a:t>
            </a:r>
          </a:p>
          <a:p>
            <a:endParaRPr lang="en-US" b="1" dirty="0" smtClean="0">
              <a:solidFill>
                <a:srgbClr val="C9122B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7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11:00	 Back to bed</a:t>
            </a:r>
            <a:endParaRPr lang="en-GB" dirty="0"/>
          </a:p>
        </p:txBody>
      </p:sp>
      <p:pic>
        <p:nvPicPr>
          <p:cNvPr id="2050" name="Picture 2" descr="Image result for dog in be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6494" y="2285358"/>
            <a:ext cx="5440850" cy="391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99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Finance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16" y="2200090"/>
            <a:ext cx="8424862" cy="3960441"/>
          </a:xfrm>
        </p:spPr>
        <p:txBody>
          <a:bodyPr/>
          <a:lstStyle/>
          <a:p>
            <a:pPr marL="73025" indent="0">
              <a:buNone/>
            </a:pP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Student Finance England (SFE) provide financial support on behalf of the UK Government to students from England entering higher education in the UK.  </a:t>
            </a:r>
          </a:p>
          <a:p>
            <a:pPr marL="431800" indent="-358775">
              <a:buFont typeface="Arial" pitchFamily="34" charset="0"/>
              <a:buChar char="•"/>
            </a:pPr>
            <a:endParaRPr 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8775" indent="-285750"/>
            <a:r>
              <a:rPr lang="en-GB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The two main costs you’ll have while studying are </a:t>
            </a:r>
            <a:r>
              <a:rPr lang="en-GB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tuition fees </a:t>
            </a:r>
            <a:r>
              <a:rPr lang="en-GB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GB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living </a:t>
            </a:r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costs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8775" indent="-285750"/>
            <a:endParaRPr lang="en-GB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8775" indent="-285750"/>
            <a:r>
              <a:rPr lang="en-GB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There’s student finance available to help students with both</a:t>
            </a: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endParaRPr lang="en-GB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8775" indent="-285750" eaLnBrk="0" hangingPunct="0"/>
            <a:endParaRPr lang="en-US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58775" indent="-285750" eaLnBrk="0" hangingPunct="0"/>
            <a:r>
              <a:rPr lang="en-US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Depending on your circumstances, course and where you study, you may be able to get a range of financial help and 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support</a:t>
            </a:r>
            <a:endParaRPr lang="en-US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31800" indent="-358775" eaLnBrk="0" hangingPunct="0">
              <a:buFont typeface="Arial" pitchFamily="34" charset="0"/>
              <a:buChar char="•"/>
            </a:pPr>
            <a:endParaRPr lang="en-US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3025" indent="0" eaLnBrk="0" hangingPunct="0">
              <a:buNone/>
            </a:pPr>
            <a:r>
              <a:rPr lang="en-US" sz="2000" i="1" dirty="0">
                <a:latin typeface="Arial" pitchFamily="34" charset="0"/>
                <a:ea typeface="Calibri" pitchFamily="34" charset="0"/>
                <a:cs typeface="Arial" pitchFamily="34" charset="0"/>
              </a:rPr>
              <a:t>*Full time students. Part-time students can get tuition fee and DSA support from SFE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93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to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83" y="2060848"/>
            <a:ext cx="8424862" cy="3960441"/>
          </a:xfrm>
        </p:spPr>
        <p:txBody>
          <a:bodyPr/>
          <a:lstStyle/>
          <a:p>
            <a:r>
              <a:rPr lang="en-US" dirty="0" smtClean="0"/>
              <a:t>Year 12 is about researching universities and courses. Attend open days and taster days to help you make the right decision</a:t>
            </a:r>
          </a:p>
          <a:p>
            <a:endParaRPr lang="en-US" dirty="0"/>
          </a:p>
          <a:p>
            <a:r>
              <a:rPr lang="en-US" dirty="0" smtClean="0"/>
              <a:t>The application form for university is online on a website called UCAS. Students complete this with support from school</a:t>
            </a:r>
          </a:p>
          <a:p>
            <a:endParaRPr lang="en-US" dirty="0"/>
          </a:p>
          <a:p>
            <a:r>
              <a:rPr lang="en-US" dirty="0" smtClean="0"/>
              <a:t>Apply by </a:t>
            </a:r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October </a:t>
            </a:r>
            <a:r>
              <a:rPr lang="en-US" dirty="0" smtClean="0"/>
              <a:t>for Medicine, Dentistry and Oxbridge</a:t>
            </a:r>
          </a:p>
          <a:p>
            <a:endParaRPr lang="en-US" dirty="0"/>
          </a:p>
          <a:p>
            <a:r>
              <a:rPr lang="en-US" dirty="0" smtClean="0"/>
              <a:t>Apply by </a:t>
            </a:r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January </a:t>
            </a:r>
            <a:r>
              <a:rPr lang="en-US" dirty="0" smtClean="0"/>
              <a:t>for most other 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Tuition Fee Loan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16" y="2204865"/>
            <a:ext cx="8424862" cy="3744416"/>
          </a:xfrm>
        </p:spPr>
        <p:txBody>
          <a:bodyPr/>
          <a:lstStyle/>
          <a:p>
            <a:pPr marL="358775" indent="-285750"/>
            <a:r>
              <a:rPr lang="en-GB" sz="1800" dirty="0" smtClean="0">
                <a:latin typeface="Arial" pitchFamily="34" charset="0"/>
                <a:cs typeface="Arial" pitchFamily="34" charset="0"/>
              </a:rPr>
              <a:t>Tuition fees for 2018/19 have been confirmed as Maximum </a:t>
            </a:r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£9,250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for the first year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358775" indent="-285750"/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358775" indent="-285750"/>
            <a:r>
              <a:rPr lang="en-GB" sz="1800" dirty="0">
                <a:latin typeface="Arial" pitchFamily="34" charset="0"/>
                <a:cs typeface="Arial" pitchFamily="34" charset="0"/>
              </a:rPr>
              <a:t>Eligible students </a:t>
            </a:r>
            <a:r>
              <a:rPr lang="en-GB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won’t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have to pay any tuition fees up front</a:t>
            </a:r>
          </a:p>
          <a:p>
            <a:pPr marL="358775" indent="-285750"/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358775" indent="-285750"/>
            <a:r>
              <a:rPr lang="en-GB" sz="1800" dirty="0">
                <a:latin typeface="Arial" pitchFamily="34" charset="0"/>
                <a:cs typeface="Arial" pitchFamily="34" charset="0"/>
              </a:rPr>
              <a:t>A </a:t>
            </a:r>
            <a:r>
              <a:rPr lang="en-GB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Tuition Fee Loan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is available to cover the fee charged by a university or college*</a:t>
            </a:r>
          </a:p>
          <a:p>
            <a:pPr marL="358775" indent="-285750"/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358775" indent="-285750"/>
            <a:r>
              <a:rPr lang="en-GB" sz="1800" dirty="0">
                <a:latin typeface="Arial" pitchFamily="34" charset="0"/>
                <a:cs typeface="Arial" pitchFamily="34" charset="0"/>
              </a:rPr>
              <a:t>A Tuition Fee Loan </a:t>
            </a:r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does not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depend on household income</a:t>
            </a:r>
          </a:p>
          <a:p>
            <a:pPr marL="73025" indent="0">
              <a:buNone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358775" indent="-285750"/>
            <a:r>
              <a:rPr lang="en-GB" sz="1800" dirty="0">
                <a:latin typeface="Arial" pitchFamily="34" charset="0"/>
                <a:cs typeface="Arial" pitchFamily="34" charset="0"/>
              </a:rPr>
              <a:t>SFE pay the Tuition Fee Loan directly to your university or college</a:t>
            </a:r>
          </a:p>
          <a:p>
            <a:pPr marL="358775" indent="-285750"/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358775" indent="-285750"/>
            <a:r>
              <a:rPr lang="en-GB" sz="1800" dirty="0">
                <a:latin typeface="Arial" pitchFamily="34" charset="0"/>
                <a:cs typeface="Arial" pitchFamily="34" charset="0"/>
              </a:rPr>
              <a:t>The loan is </a:t>
            </a:r>
            <a:r>
              <a:rPr lang="en-GB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repayable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, but only when your income is over £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25,000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a year</a:t>
            </a:r>
          </a:p>
          <a:p>
            <a:pPr marL="357187" indent="-285750"/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71437" indent="0">
              <a:buNone/>
            </a:pPr>
            <a:r>
              <a:rPr lang="en-GB" sz="1800" i="1" dirty="0">
                <a:latin typeface="Arial" pitchFamily="34" charset="0"/>
                <a:cs typeface="Arial" pitchFamily="34" charset="0"/>
              </a:rPr>
              <a:t>*Up to £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9,250 </a:t>
            </a:r>
            <a:r>
              <a:rPr lang="en-GB" sz="1800" i="1" dirty="0">
                <a:latin typeface="Arial" pitchFamily="34" charset="0"/>
                <a:cs typeface="Arial" pitchFamily="34" charset="0"/>
              </a:rPr>
              <a:t>for full-time courses at a publicly-funded </a:t>
            </a:r>
            <a:r>
              <a:rPr lang="en-GB" sz="1800" i="1" dirty="0" err="1">
                <a:latin typeface="Arial" pitchFamily="34" charset="0"/>
                <a:cs typeface="Arial" pitchFamily="34" charset="0"/>
              </a:rPr>
              <a:t>uni</a:t>
            </a:r>
            <a:r>
              <a:rPr lang="en-GB" sz="1800" i="1" dirty="0">
                <a:latin typeface="Arial" pitchFamily="34" charset="0"/>
                <a:cs typeface="Arial" pitchFamily="34" charset="0"/>
              </a:rPr>
              <a:t> or college or up to £</a:t>
            </a:r>
            <a:r>
              <a:rPr lang="en-GB" sz="1800" i="1" dirty="0" smtClean="0">
                <a:latin typeface="Arial" pitchFamily="34" charset="0"/>
                <a:cs typeface="Arial" pitchFamily="34" charset="0"/>
              </a:rPr>
              <a:t>6,935 for </a:t>
            </a:r>
            <a:r>
              <a:rPr lang="en-GB" sz="1800" i="1" dirty="0">
                <a:latin typeface="Arial" pitchFamily="34" charset="0"/>
                <a:cs typeface="Arial" pitchFamily="34" charset="0"/>
              </a:rPr>
              <a:t>approved courses at private providers.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31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Loan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indent="-285750"/>
            <a:r>
              <a:rPr lang="en-GB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en-GB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Maintenance Loan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is available to help with your </a:t>
            </a:r>
            <a:r>
              <a:rPr lang="en-GB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living costs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while in higher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education e.g. accommodation, books, clothes, travel etc.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58775" indent="-285750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58775" indent="-285750"/>
            <a:r>
              <a:rPr lang="en-GB" sz="2000" dirty="0">
                <a:latin typeface="Arial" pitchFamily="34" charset="0"/>
                <a:cs typeface="Arial" pitchFamily="34" charset="0"/>
              </a:rPr>
              <a:t>All eligible students can get some maintenance support</a:t>
            </a:r>
          </a:p>
          <a:p>
            <a:pPr marL="358775" indent="-285750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58775" indent="-285750"/>
            <a:r>
              <a:rPr lang="en-GB" sz="2000" dirty="0">
                <a:latin typeface="Arial" pitchFamily="34" charset="0"/>
                <a:cs typeface="Arial" pitchFamily="34" charset="0"/>
              </a:rPr>
              <a:t>The amount of Maintenance Loan you can get depends on where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you live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study, and sometimes the income of your parent(s)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58775" indent="-285750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58775" indent="-285750"/>
            <a:r>
              <a:rPr lang="en-GB" sz="2000" dirty="0">
                <a:latin typeface="Arial" pitchFamily="34" charset="0"/>
                <a:cs typeface="Arial" pitchFamily="34" charset="0"/>
              </a:rPr>
              <a:t>Maintenance Loan is paid directly into your bank account </a:t>
            </a:r>
            <a:r>
              <a:rPr lang="en-GB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each term</a:t>
            </a:r>
          </a:p>
          <a:p>
            <a:pPr marL="358775" indent="-285750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58775" indent="-285750"/>
            <a:r>
              <a:rPr lang="en-GB" sz="2000" dirty="0" smtClean="0">
                <a:latin typeface="Arial" pitchFamily="34" charset="0"/>
                <a:cs typeface="Arial" pitchFamily="34" charset="0"/>
              </a:rPr>
              <a:t>The loan is </a:t>
            </a:r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repayable,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but only when you have left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university and you’re income is over £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25,000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 year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77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Loan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424862" cy="3960441"/>
          </a:xfrm>
        </p:spPr>
        <p:txBody>
          <a:bodyPr/>
          <a:lstStyle/>
          <a:p>
            <a:pPr marL="73025" indent="0">
              <a:buNone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SFE will decide how much maintenance loan you are entitled to based on the following:</a:t>
            </a:r>
          </a:p>
          <a:p>
            <a:pPr marL="73025" indent="0">
              <a:buNone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73025" indent="0">
              <a:buNone/>
            </a:pPr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If you are under 25 years old:</a:t>
            </a:r>
            <a:endParaRPr lang="en-GB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58775" indent="-285750"/>
            <a:r>
              <a:rPr lang="en-GB" sz="1800" dirty="0">
                <a:latin typeface="Arial" pitchFamily="34" charset="0"/>
                <a:cs typeface="Arial" pitchFamily="34" charset="0"/>
              </a:rPr>
              <a:t>The joint income of your natural/adoptive parents</a:t>
            </a:r>
          </a:p>
          <a:p>
            <a:pPr marL="358775" indent="-285750"/>
            <a:r>
              <a:rPr lang="en-GB" sz="1800" dirty="0">
                <a:latin typeface="Arial" pitchFamily="34" charset="0"/>
                <a:cs typeface="Arial" pitchFamily="34" charset="0"/>
              </a:rPr>
              <a:t>If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your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parents do not live together, then it is based on the parent that you live with</a:t>
            </a:r>
          </a:p>
          <a:p>
            <a:pPr marL="358775" indent="-285750"/>
            <a:r>
              <a:rPr lang="en-GB" sz="1800" dirty="0">
                <a:latin typeface="Arial" pitchFamily="34" charset="0"/>
                <a:cs typeface="Arial" pitchFamily="34" charset="0"/>
              </a:rPr>
              <a:t>If that parent lives with a partner, it will be based on their income too</a:t>
            </a:r>
          </a:p>
          <a:p>
            <a:pPr marL="358775" indent="-285750"/>
            <a:r>
              <a:rPr lang="en-GB" sz="1800" dirty="0">
                <a:latin typeface="Arial" pitchFamily="34" charset="0"/>
                <a:cs typeface="Arial" pitchFamily="34" charset="0"/>
              </a:rPr>
              <a:t>Your ‘unearned’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income</a:t>
            </a:r>
          </a:p>
          <a:p>
            <a:pPr marL="358775" indent="-285750"/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73025" indent="0">
              <a:buNone/>
            </a:pPr>
            <a:r>
              <a:rPr lang="en-GB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If you are over 25 years old:</a:t>
            </a:r>
          </a:p>
          <a:p>
            <a:pPr marL="358775" indent="-285750"/>
            <a:r>
              <a:rPr lang="en-GB" sz="1800" dirty="0">
                <a:latin typeface="Arial" pitchFamily="34" charset="0"/>
                <a:cs typeface="Arial" pitchFamily="34" charset="0"/>
              </a:rPr>
              <a:t>The income of your partner if you live with one </a:t>
            </a:r>
          </a:p>
          <a:p>
            <a:pPr marL="358775" indent="-285750">
              <a:buFontTx/>
              <a:buChar char="-"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73025" indent="0">
              <a:buNone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If you are permanently estranged from your parents, are a care leaver, have ever been married/in a civil partnership, are financially responsible for a child or have supporting yourself financially for 36 months, you may be classed as an </a:t>
            </a:r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independent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. You may be entitled to a higher amount of maintenance loan.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Loan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2248" y="1921459"/>
          <a:ext cx="8623736" cy="466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255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Household Income </a:t>
                      </a:r>
                      <a:endParaRPr lang="en-GB" sz="2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12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Home </a:t>
                      </a:r>
                    </a:p>
                    <a:p>
                      <a:pPr algn="ctr"/>
                      <a:r>
                        <a:rPr lang="en-GB" sz="18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(£58,215)</a:t>
                      </a: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12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Elsewhere </a:t>
                      </a:r>
                      <a:r>
                        <a:rPr lang="en-GB" sz="18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(62,215)</a:t>
                      </a: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12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London </a:t>
                      </a:r>
                    </a:p>
                    <a:p>
                      <a:pPr algn="ctr"/>
                      <a:r>
                        <a:rPr lang="en-GB" sz="18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(£69,860)</a:t>
                      </a:r>
                      <a:endParaRPr lang="en-GB" sz="18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12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£25,000 &amp; under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£7,324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£8,700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£11,354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£30,000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£6,707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£8,076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£10,719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£35,000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£6,090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£7,452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£10,084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£40,000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£5,473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£6,828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£9,449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£45,000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£4,855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£6,204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£8,813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£50,000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£4,238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£5,579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£8,178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£55,000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£3,621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£4,955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£7,543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£60,000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£3,224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£4,331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£6,907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£65,000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£3,224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£4,054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£6,272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86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£70,000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£3,224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£4,054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£5,654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0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16" y="2060848"/>
            <a:ext cx="8424862" cy="3960441"/>
          </a:xfrm>
        </p:spPr>
        <p:txBody>
          <a:bodyPr/>
          <a:lstStyle/>
          <a:p>
            <a:pPr marL="358775" indent="-285750"/>
            <a:r>
              <a:rPr lang="en-GB" sz="2000" dirty="0" smtClean="0">
                <a:latin typeface="Arial" pitchFamily="34" charset="0"/>
                <a:cs typeface="Arial" pitchFamily="34" charset="0"/>
              </a:rPr>
              <a:t>The Government has announced that the </a:t>
            </a:r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repayment threshold will rise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from £21,000 to £25,000 a year</a:t>
            </a:r>
          </a:p>
          <a:p>
            <a:pPr marL="358775" indent="-285750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58775" indent="-285750"/>
            <a:r>
              <a:rPr lang="en-GB" sz="20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won’t make repayments until your income is over </a:t>
            </a:r>
            <a:r>
              <a:rPr lang="en-GB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£</a:t>
            </a:r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25,000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 year</a:t>
            </a:r>
          </a:p>
          <a:p>
            <a:pPr marL="358775" indent="-285750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58775" indent="-285750"/>
            <a:r>
              <a:rPr lang="en-GB" sz="2000" dirty="0">
                <a:latin typeface="Arial" pitchFamily="34" charset="0"/>
                <a:cs typeface="Arial" pitchFamily="34" charset="0"/>
              </a:rPr>
              <a:t>If you study a full-time course, you will be due to start repaying in the April after graduating or leaving higher education</a:t>
            </a:r>
            <a:endParaRPr lang="en-GB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58775" indent="-285750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58775" indent="-285750"/>
            <a:r>
              <a:rPr lang="en-GB" sz="2000" dirty="0">
                <a:latin typeface="Arial" pitchFamily="34" charset="0"/>
                <a:cs typeface="Arial" pitchFamily="34" charset="0"/>
              </a:rPr>
              <a:t>You’ll repay </a:t>
            </a:r>
            <a:r>
              <a:rPr lang="en-GB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9% of your income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over £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25,000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and if you’re employed deductions will be made from your pay through the HMRC tax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system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58775" indent="-285750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58775" indent="-285750"/>
            <a:r>
              <a:rPr lang="en-GB" sz="2000" dirty="0">
                <a:latin typeface="Arial" pitchFamily="34" charset="0"/>
                <a:cs typeface="Arial" pitchFamily="34" charset="0"/>
              </a:rPr>
              <a:t>If  your income falls to £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25,000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or below your repayments will stop</a:t>
            </a:r>
          </a:p>
          <a:p>
            <a:pPr marL="358775" indent="-285750"/>
            <a:endParaRPr lang="en-GB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58775" indent="-285750"/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Any outstanding loan balance will be</a:t>
            </a:r>
            <a:r>
              <a:rPr lang="en-GB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cancelled 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 years after entering repayment</a:t>
            </a:r>
          </a:p>
        </p:txBody>
      </p:sp>
    </p:spTree>
    <p:extLst>
      <p:ext uri="{BB962C8B-B14F-4D97-AF65-F5344CB8AC3E}">
        <p14:creationId xmlns:p14="http://schemas.microsoft.com/office/powerpoint/2010/main" val="16941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Rewind: how can you prepare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276872"/>
            <a:ext cx="8209160" cy="39604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Remember to </a:t>
            </a:r>
            <a:r>
              <a:rPr lang="en-GB" sz="2000" b="1" dirty="0">
                <a:solidFill>
                  <a:srgbClr val="C912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everything down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the more you compare and contrast universities the more quickly you will be able to make a decision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 is very important to </a:t>
            </a:r>
            <a:r>
              <a:rPr lang="en-GB" sz="2000" b="1" dirty="0">
                <a:solidFill>
                  <a:srgbClr val="C912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universities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Open Days are designed to help you find out about a university and its location, see the accommodation and meet staff and current students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Attend events like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taster days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get a feel for what the course is actually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88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548680"/>
            <a:ext cx="612068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?</a:t>
            </a:r>
          </a:p>
          <a:p>
            <a:pPr algn="ctr">
              <a:defRPr/>
            </a:pP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994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51520" y="260648"/>
            <a:ext cx="2304256" cy="16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rtl="0"/>
            <a:r>
              <a:rPr lang="en-GB" sz="1400" b="0" i="0" u="none" strike="noStrike" kern="1200" baseline="0" dirty="0">
                <a:solidFill>
                  <a:schemeClr val="bg1"/>
                </a:solidFill>
                <a:latin typeface="+mn-lt"/>
              </a:rPr>
              <a:t>City, University of London</a:t>
            </a:r>
          </a:p>
          <a:p>
            <a:pPr rtl="0"/>
            <a:r>
              <a:rPr lang="en-GB" sz="1400" b="0" i="0" u="none" strike="noStrike" kern="1200" baseline="0" dirty="0">
                <a:solidFill>
                  <a:schemeClr val="bg1"/>
                </a:solidFill>
                <a:latin typeface="+mn-lt"/>
              </a:rPr>
              <a:t>Northampton Square</a:t>
            </a:r>
          </a:p>
          <a:p>
            <a:pPr rtl="0"/>
            <a:r>
              <a:rPr lang="en-GB" sz="1400" b="0" i="0" u="none" strike="noStrike" kern="1200" baseline="0" dirty="0">
                <a:solidFill>
                  <a:schemeClr val="bg1"/>
                </a:solidFill>
                <a:latin typeface="+mn-lt"/>
              </a:rPr>
              <a:t>London</a:t>
            </a:r>
          </a:p>
          <a:p>
            <a:pPr rtl="0"/>
            <a:r>
              <a:rPr lang="en-GB" sz="1400" b="0" i="0" u="none" strike="noStrike" kern="1200" baseline="0" dirty="0">
                <a:solidFill>
                  <a:schemeClr val="bg1"/>
                </a:solidFill>
                <a:latin typeface="+mn-lt"/>
              </a:rPr>
              <a:t>EC1V 0HB</a:t>
            </a:r>
          </a:p>
          <a:p>
            <a:pPr rtl="0"/>
            <a:r>
              <a:rPr lang="en-GB" sz="1400" b="0" i="0" u="none" strike="noStrike" kern="1200" baseline="0" dirty="0">
                <a:solidFill>
                  <a:schemeClr val="bg1"/>
                </a:solidFill>
                <a:latin typeface="+mn-lt"/>
              </a:rPr>
              <a:t>United Kingdom</a:t>
            </a:r>
          </a:p>
          <a:p>
            <a:pPr rtl="0"/>
            <a:endParaRPr lang="en-GB" sz="1400" b="0" i="0" u="none" strike="noStrike" kern="1200" baseline="0" dirty="0">
              <a:solidFill>
                <a:schemeClr val="bg1"/>
              </a:solidFill>
              <a:latin typeface="+mn-lt"/>
            </a:endParaRPr>
          </a:p>
          <a:p>
            <a:pPr rtl="0"/>
            <a:r>
              <a:rPr lang="en-GB" sz="1400" b="0" i="0" u="none" strike="noStrike" kern="1200" baseline="0" dirty="0">
                <a:solidFill>
                  <a:schemeClr val="bg1"/>
                </a:solidFill>
                <a:latin typeface="+mn-lt"/>
              </a:rPr>
              <a:t>T: +44 (0)20 7040 3161</a:t>
            </a:r>
          </a:p>
          <a:p>
            <a:pPr rtl="0"/>
            <a:r>
              <a:rPr lang="en-GB" sz="1400" b="0" i="0" u="none" strike="noStrike" kern="1200" baseline="0" dirty="0">
                <a:solidFill>
                  <a:schemeClr val="bg1"/>
                </a:solidFill>
                <a:latin typeface="+mn-lt"/>
              </a:rPr>
              <a:t>E: ugenquiries@city.ac.uk</a:t>
            </a:r>
          </a:p>
          <a:p>
            <a:pPr rtl="0"/>
            <a:r>
              <a:rPr lang="en-GB" sz="1400" b="0" i="0" u="none" strike="noStrike" kern="1200" baseline="0" dirty="0">
                <a:solidFill>
                  <a:schemeClr val="bg1"/>
                </a:solidFill>
                <a:latin typeface="+mn-lt"/>
              </a:rPr>
              <a:t>www.city.ac.uk</a:t>
            </a:r>
            <a:endParaRPr lang="en-US" sz="1400" b="0" kern="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UCAS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83" y="2060848"/>
            <a:ext cx="8424862" cy="3960441"/>
          </a:xfrm>
        </p:spPr>
        <p:txBody>
          <a:bodyPr/>
          <a:lstStyle/>
          <a:p>
            <a:r>
              <a:rPr lang="en-US" sz="2200" dirty="0" smtClean="0"/>
              <a:t>Most of the application form is similar to a job application</a:t>
            </a:r>
          </a:p>
          <a:p>
            <a:endParaRPr lang="en-US" sz="2200" dirty="0"/>
          </a:p>
          <a:p>
            <a:r>
              <a:rPr lang="en-US" sz="2200" dirty="0" smtClean="0"/>
              <a:t>On the form they will need to select up to 5 choices. This can be 5 different universities for the same course, or sometimes slightly different courses at the same university as some of their 5 spaces</a:t>
            </a:r>
          </a:p>
          <a:p>
            <a:endParaRPr lang="en-US" sz="2200" dirty="0"/>
          </a:p>
          <a:p>
            <a:r>
              <a:rPr lang="en-US" sz="2200" dirty="0" smtClean="0"/>
              <a:t>They will be considered by the universities based on entry requirements</a:t>
            </a:r>
          </a:p>
          <a:p>
            <a:endParaRPr lang="en-US" sz="2200" dirty="0"/>
          </a:p>
          <a:p>
            <a:r>
              <a:rPr lang="en-US" sz="2200" dirty="0" smtClean="0"/>
              <a:t>The university will then hopefully offer the student a place</a:t>
            </a:r>
          </a:p>
          <a:p>
            <a:endParaRPr lang="en-US" sz="2200" dirty="0"/>
          </a:p>
          <a:p>
            <a:r>
              <a:rPr lang="en-US" sz="2200" dirty="0" smtClean="0"/>
              <a:t>They then select their firm (top) choice and insurance (back up) choice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524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in the life of a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84" y="1340768"/>
            <a:ext cx="7632848" cy="396044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09:00</a:t>
            </a:r>
            <a:r>
              <a:rPr lang="en-GB" dirty="0"/>
              <a:t>	</a:t>
            </a:r>
            <a:r>
              <a:rPr lang="en-GB" dirty="0" smtClean="0"/>
              <a:t>	Lecture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10:00	</a:t>
            </a:r>
            <a:r>
              <a:rPr lang="en-GB" dirty="0" smtClean="0"/>
              <a:t>	Labs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11:00	</a:t>
            </a:r>
            <a:r>
              <a:rPr lang="en-GB" dirty="0" smtClean="0"/>
              <a:t>	Personal </a:t>
            </a:r>
            <a:r>
              <a:rPr lang="en-GB" dirty="0"/>
              <a:t>Tutor meeting</a:t>
            </a:r>
          </a:p>
          <a:p>
            <a:pPr marL="0" indent="0">
              <a:buNone/>
            </a:pPr>
            <a:r>
              <a:rPr lang="en-GB" dirty="0"/>
              <a:t>11:30	</a:t>
            </a:r>
            <a:r>
              <a:rPr lang="en-GB" dirty="0" smtClean="0"/>
              <a:t>	Society/sport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13:00</a:t>
            </a:r>
            <a:r>
              <a:rPr lang="en-GB" dirty="0"/>
              <a:t>	</a:t>
            </a:r>
            <a:r>
              <a:rPr lang="en-GB" dirty="0" smtClean="0"/>
              <a:t>	Lunch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14:00</a:t>
            </a:r>
            <a:r>
              <a:rPr lang="en-GB" dirty="0"/>
              <a:t>	</a:t>
            </a:r>
            <a:r>
              <a:rPr lang="en-GB" dirty="0" smtClean="0"/>
              <a:t>	Off to work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17:01</a:t>
            </a:r>
            <a:r>
              <a:rPr lang="en-GB" dirty="0"/>
              <a:t>	</a:t>
            </a:r>
            <a:r>
              <a:rPr lang="en-GB" dirty="0" smtClean="0"/>
              <a:t>	Back </a:t>
            </a:r>
            <a:r>
              <a:rPr lang="en-GB" dirty="0"/>
              <a:t>home</a:t>
            </a:r>
          </a:p>
          <a:p>
            <a:pPr marL="0" indent="0">
              <a:buNone/>
            </a:pPr>
            <a:r>
              <a:rPr lang="en-GB" dirty="0" smtClean="0"/>
              <a:t>18:00</a:t>
            </a:r>
            <a:r>
              <a:rPr lang="en-GB" dirty="0"/>
              <a:t>	</a:t>
            </a:r>
            <a:r>
              <a:rPr lang="en-GB" dirty="0" smtClean="0"/>
              <a:t>	Dinner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19:00</a:t>
            </a:r>
            <a:r>
              <a:rPr lang="en-GB" dirty="0"/>
              <a:t>	</a:t>
            </a:r>
            <a:r>
              <a:rPr lang="en-GB" dirty="0" smtClean="0"/>
              <a:t>	Off </a:t>
            </a:r>
            <a:r>
              <a:rPr lang="en-GB" dirty="0"/>
              <a:t>to town!</a:t>
            </a:r>
          </a:p>
          <a:p>
            <a:pPr marL="0" indent="0">
              <a:buNone/>
            </a:pPr>
            <a:r>
              <a:rPr lang="en-GB" dirty="0" smtClean="0"/>
              <a:t>23:00</a:t>
            </a:r>
            <a:r>
              <a:rPr lang="en-GB" dirty="0"/>
              <a:t>	</a:t>
            </a:r>
            <a:r>
              <a:rPr lang="en-GB" dirty="0" smtClean="0"/>
              <a:t>	Back </a:t>
            </a:r>
            <a:r>
              <a:rPr lang="en-GB" dirty="0"/>
              <a:t>to </a:t>
            </a:r>
            <a:r>
              <a:rPr lang="en-GB" dirty="0" smtClean="0"/>
              <a:t>bed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45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6" y="1988840"/>
            <a:ext cx="3550543" cy="170038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9:00	Lecture</a:t>
            </a:r>
            <a:endParaRPr lang="en-GB" dirty="0"/>
          </a:p>
        </p:txBody>
      </p:sp>
      <p:pic>
        <p:nvPicPr>
          <p:cNvPr id="1026" name="Picture 2" descr="room OTLT 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6" y="4005064"/>
            <a:ext cx="3550543" cy="236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060848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6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Course /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83" y="2060848"/>
            <a:ext cx="8424862" cy="3960441"/>
          </a:xfrm>
        </p:spPr>
        <p:txBody>
          <a:bodyPr/>
          <a:lstStyle/>
          <a:p>
            <a:r>
              <a:rPr lang="en-US" dirty="0"/>
              <a:t>There are around </a:t>
            </a:r>
            <a:r>
              <a:rPr lang="en-US" b="1" dirty="0">
                <a:solidFill>
                  <a:srgbClr val="C9122B"/>
                </a:solidFill>
              </a:rPr>
              <a:t>35,000 courses </a:t>
            </a:r>
            <a:r>
              <a:rPr lang="en-US" dirty="0"/>
              <a:t>and </a:t>
            </a:r>
            <a:r>
              <a:rPr lang="en-US" b="1" dirty="0">
                <a:solidFill>
                  <a:srgbClr val="C9122B"/>
                </a:solidFill>
              </a:rPr>
              <a:t>370 higher education providers </a:t>
            </a:r>
            <a:r>
              <a:rPr lang="en-US" dirty="0"/>
              <a:t>to choose from in the UK, so you need to try and narrow down what you are looking for from a university and </a:t>
            </a:r>
            <a:r>
              <a:rPr lang="en-US" dirty="0" smtClean="0"/>
              <a:t>course</a:t>
            </a:r>
          </a:p>
          <a:p>
            <a:endParaRPr lang="en-US" dirty="0"/>
          </a:p>
          <a:p>
            <a:r>
              <a:rPr lang="en-US" dirty="0" smtClean="0"/>
              <a:t>Of these 35,000 courses you can choose </a:t>
            </a:r>
            <a:r>
              <a:rPr lang="en-US" b="1" dirty="0" smtClean="0">
                <a:solidFill>
                  <a:srgbClr val="C9122B"/>
                </a:solidFill>
              </a:rPr>
              <a:t>five</a:t>
            </a:r>
            <a:endParaRPr lang="en-US" dirty="0">
              <a:solidFill>
                <a:srgbClr val="C9122B"/>
              </a:solidFill>
            </a:endParaRPr>
          </a:p>
          <a:p>
            <a:endParaRPr lang="en-US" dirty="0"/>
          </a:p>
          <a:p>
            <a:r>
              <a:rPr lang="en-US" dirty="0"/>
              <a:t>Remember that ruling out what you don't like is as important as thinking about what you do </a:t>
            </a:r>
            <a:r>
              <a:rPr lang="en-US" dirty="0" smtClean="0"/>
              <a:t>like                                   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8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59" y="2132856"/>
            <a:ext cx="8424862" cy="3960441"/>
          </a:xfrm>
        </p:spPr>
        <p:txBody>
          <a:bodyPr/>
          <a:lstStyle/>
          <a:p>
            <a:r>
              <a:rPr lang="en-US" sz="2200" dirty="0"/>
              <a:t>Study a subject you </a:t>
            </a:r>
            <a:r>
              <a:rPr lang="en-US" sz="2200" dirty="0" smtClean="0"/>
              <a:t>love</a:t>
            </a:r>
          </a:p>
          <a:p>
            <a:endParaRPr lang="en-US" sz="2200" dirty="0"/>
          </a:p>
          <a:p>
            <a:r>
              <a:rPr lang="en-US" sz="2200" dirty="0" smtClean="0"/>
              <a:t>Meet </a:t>
            </a:r>
            <a:r>
              <a:rPr lang="en-US" sz="2200" dirty="0"/>
              <a:t>other people who share your </a:t>
            </a:r>
            <a:r>
              <a:rPr lang="en-US" sz="2200" dirty="0" smtClean="0"/>
              <a:t>interest</a:t>
            </a:r>
          </a:p>
          <a:p>
            <a:endParaRPr lang="en-US" sz="2200" dirty="0"/>
          </a:p>
          <a:p>
            <a:r>
              <a:rPr lang="en-US" sz="2200" dirty="0" smtClean="0"/>
              <a:t>Learn </a:t>
            </a:r>
            <a:r>
              <a:rPr lang="en-US" sz="2200" dirty="0"/>
              <a:t>from leading professionals in the field you are interested </a:t>
            </a:r>
            <a:r>
              <a:rPr lang="en-US" sz="2200" dirty="0" smtClean="0"/>
              <a:t>in</a:t>
            </a:r>
          </a:p>
          <a:p>
            <a:endParaRPr lang="en-US" sz="2200" dirty="0"/>
          </a:p>
          <a:p>
            <a:r>
              <a:rPr lang="en-US" sz="2200" dirty="0" smtClean="0"/>
              <a:t>Undertake </a:t>
            </a:r>
            <a:r>
              <a:rPr lang="en-US" sz="2200" dirty="0"/>
              <a:t>your own research and make an </a:t>
            </a:r>
            <a:r>
              <a:rPr lang="en-US" sz="2200" dirty="0" smtClean="0"/>
              <a:t>impact</a:t>
            </a:r>
          </a:p>
          <a:p>
            <a:pPr marL="0" indent="0">
              <a:buNone/>
            </a:pPr>
            <a:endParaRPr lang="en-US" sz="2200" dirty="0" smtClean="0"/>
          </a:p>
          <a:p>
            <a:endParaRPr lang="en-US" sz="2200" dirty="0">
              <a:solidFill>
                <a:srgbClr val="C9122B"/>
              </a:solidFill>
            </a:endParaRPr>
          </a:p>
          <a:p>
            <a:r>
              <a:rPr lang="en-US" sz="2200" b="1" dirty="0" smtClean="0">
                <a:solidFill>
                  <a:srgbClr val="C9122B"/>
                </a:solidFill>
              </a:rPr>
              <a:t>Do you really know what the course is about?</a:t>
            </a:r>
            <a:endParaRPr lang="en-GB" sz="2200" b="1" dirty="0">
              <a:solidFill>
                <a:srgbClr val="C912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59" y="2132856"/>
            <a:ext cx="8424862" cy="3960441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There are so many more courses available at university than there are at college. Make sure you really look to see what is out there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Why </a:t>
            </a:r>
            <a:r>
              <a:rPr lang="en-US" sz="2200" dirty="0"/>
              <a:t>not try ...</a:t>
            </a:r>
            <a:endParaRPr lang="en-GB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002555" y="3971477"/>
            <a:ext cx="1978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Adventure Media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51464" y="4364792"/>
            <a:ext cx="325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Entertainment and Media Law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87524" y="435812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9122B"/>
                </a:solidFill>
              </a:rPr>
              <a:t>Biosciences</a:t>
            </a:r>
            <a:endParaRPr lang="en-GB" dirty="0">
              <a:solidFill>
                <a:srgbClr val="C9122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755" y="511783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Marine Photography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4536" y="5591442"/>
            <a:ext cx="4456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Media, Culture and Society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800" y="6016193"/>
            <a:ext cx="481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Urban and Contemporary Music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085986" y="3968697"/>
            <a:ext cx="568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9122B"/>
                </a:solidFill>
              </a:rPr>
              <a:t>Clinical Photography</a:t>
            </a:r>
            <a:endParaRPr lang="en-GB" dirty="0">
              <a:solidFill>
                <a:srgbClr val="C9122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6972" y="4770847"/>
            <a:ext cx="251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Linguistics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719592" y="3590360"/>
            <a:ext cx="350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Food and Consumer Science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257811" y="5115026"/>
            <a:ext cx="373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Microbiology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5567014"/>
            <a:ext cx="409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Middle Eastern Studies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969282" y="4361219"/>
            <a:ext cx="481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9122B"/>
                </a:solidFill>
              </a:rPr>
              <a:t>Community Sport Management</a:t>
            </a:r>
            <a:endParaRPr lang="en-GB" dirty="0">
              <a:solidFill>
                <a:srgbClr val="C9122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3962496"/>
            <a:ext cx="266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Instrumental Teaching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418148" y="6005809"/>
            <a:ext cx="229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American Literature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6" y="3569953"/>
            <a:ext cx="409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9122B"/>
                </a:solidFill>
              </a:rPr>
              <a:t>Social Anthropology</a:t>
            </a:r>
            <a:endParaRPr lang="en-GB" dirty="0">
              <a:solidFill>
                <a:srgbClr val="C9122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0114" y="4770847"/>
            <a:ext cx="457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9122B"/>
                </a:solidFill>
              </a:rPr>
              <a:t>Sports Journalism</a:t>
            </a:r>
            <a:endParaRPr lang="en-GB" dirty="0">
              <a:solidFill>
                <a:srgbClr val="C9122B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46972" y="5128271"/>
            <a:ext cx="325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Football Business and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5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y master final Unlocked">
  <a:themeElements>
    <a:clrScheme name="Custom 2">
      <a:dk1>
        <a:srgbClr val="000000"/>
      </a:dk1>
      <a:lt1>
        <a:srgbClr val="FFFFFF"/>
      </a:lt1>
      <a:dk2>
        <a:srgbClr val="999999"/>
      </a:dk2>
      <a:lt2>
        <a:srgbClr val="DCDCDC"/>
      </a:lt2>
      <a:accent1>
        <a:srgbClr val="006899"/>
      </a:accent1>
      <a:accent2>
        <a:srgbClr val="003366"/>
      </a:accent2>
      <a:accent3>
        <a:srgbClr val="FFFFFF"/>
      </a:accent3>
      <a:accent4>
        <a:srgbClr val="000000"/>
      </a:accent4>
      <a:accent5>
        <a:srgbClr val="CCCC00"/>
      </a:accent5>
      <a:accent6>
        <a:srgbClr val="394A59"/>
      </a:accent6>
      <a:hlink>
        <a:srgbClr val="C00000"/>
      </a:hlink>
      <a:folHlink>
        <a:srgbClr val="99333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ty University London 1">
        <a:dk1>
          <a:srgbClr val="000000"/>
        </a:dk1>
        <a:lt1>
          <a:srgbClr val="FFFFFF"/>
        </a:lt1>
        <a:dk2>
          <a:srgbClr val="E31B2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Grey master final Unlocked</Template>
  <TotalTime>3111</TotalTime>
  <Words>1971</Words>
  <Application>Microsoft Office PowerPoint</Application>
  <PresentationFormat>On-screen Show (4:3)</PresentationFormat>
  <Paragraphs>376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ＭＳ Ｐゴシック</vt:lpstr>
      <vt:lpstr>Arial</vt:lpstr>
      <vt:lpstr>Calibri</vt:lpstr>
      <vt:lpstr>HelveticaNeueLT Std</vt:lpstr>
      <vt:lpstr>Lucida Grande</vt:lpstr>
      <vt:lpstr>Times New Roman</vt:lpstr>
      <vt:lpstr>Wingdings</vt:lpstr>
      <vt:lpstr>Grey master final Unlocked</vt:lpstr>
      <vt:lpstr>9_Custom Design</vt:lpstr>
      <vt:lpstr>Introduction to higher education</vt:lpstr>
      <vt:lpstr>What is Higher Education?</vt:lpstr>
      <vt:lpstr>Timeline to apply</vt:lpstr>
      <vt:lpstr>How UCAS works</vt:lpstr>
      <vt:lpstr>A day in the life of a student</vt:lpstr>
      <vt:lpstr>9:00 Lecture</vt:lpstr>
      <vt:lpstr>Choosing a Course / University</vt:lpstr>
      <vt:lpstr>Choosing a course</vt:lpstr>
      <vt:lpstr>Choosing a course</vt:lpstr>
      <vt:lpstr>Choosing a course</vt:lpstr>
      <vt:lpstr>10:00  Lab</vt:lpstr>
      <vt:lpstr>Things to consider</vt:lpstr>
      <vt:lpstr>11:00  Personal Tutor meeting</vt:lpstr>
      <vt:lpstr>11:30  Society/Sport</vt:lpstr>
      <vt:lpstr>What are the benefits of Higher Education?</vt:lpstr>
      <vt:lpstr>What are the benefits of Higher Education?</vt:lpstr>
      <vt:lpstr>1:00 Lunch</vt:lpstr>
      <vt:lpstr>2:00 Off to work</vt:lpstr>
      <vt:lpstr>What are the benefits of Higher Education?</vt:lpstr>
      <vt:lpstr>What are the benefits of Higher Education?</vt:lpstr>
      <vt:lpstr>Year in industry</vt:lpstr>
      <vt:lpstr>Other work opportunities</vt:lpstr>
      <vt:lpstr>My journey</vt:lpstr>
      <vt:lpstr>7:00 Off to town!</vt:lpstr>
      <vt:lpstr>Location</vt:lpstr>
      <vt:lpstr>Location</vt:lpstr>
      <vt:lpstr>Location</vt:lpstr>
      <vt:lpstr>11:00  Back to bed</vt:lpstr>
      <vt:lpstr>Student Finance England</vt:lpstr>
      <vt:lpstr>Tuition Fee Loan</vt:lpstr>
      <vt:lpstr>Maintenance Loan</vt:lpstr>
      <vt:lpstr>Maintenance Loan</vt:lpstr>
      <vt:lpstr>Maintenance Loan</vt:lpstr>
      <vt:lpstr>Repayments</vt:lpstr>
      <vt:lpstr>Rewind: how can you prepare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arial bold 28pt</dc:title>
  <dc:creator>Venden, Lindsey</dc:creator>
  <cp:lastModifiedBy>cgirdler</cp:lastModifiedBy>
  <cp:revision>171</cp:revision>
  <cp:lastPrinted>2017-09-21T14:49:25Z</cp:lastPrinted>
  <dcterms:created xsi:type="dcterms:W3CDTF">2013-10-15T13:03:53Z</dcterms:created>
  <dcterms:modified xsi:type="dcterms:W3CDTF">2018-03-09T09:35:01Z</dcterms:modified>
</cp:coreProperties>
</file>